
<file path=[Content_Types].xml><?xml version="1.0" encoding="utf-8"?>
<Types xmlns="http://schemas.openxmlformats.org/package/2006/content-types">
  <Override PartName="/ppt/slides/slide1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slides/slide38.xml" ContentType="application/vnd.openxmlformats-officedocument.presentationml.slide+xml"/>
  <Default Extension="rels" ContentType="application/vnd.openxmlformats-package.relationships+xml"/>
  <Override PartName="/ppt/slides/slide10.xml" ContentType="application/vnd.openxmlformats-officedocument.presentationml.slide+xml"/>
  <Override PartName="/ppt/slideLayouts/slideLayout5.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ppt/slides/slide34.xml" ContentType="application/vnd.openxmlformats-officedocument.presentationml.slide+xml"/>
  <Default Extension="jpeg" ContentType="image/jpeg"/>
  <Override PartName="/ppt/theme/theme2.xml" ContentType="application/vnd.openxmlformats-officedocument.theme+xml"/>
  <Override PartName="/ppt/slideLayouts/slideLayout1.xml" ContentType="application/vnd.openxmlformats-officedocument.presentationml.slideLayout+xml"/>
  <Override PartName="/docProps/app.xml" ContentType="application/vnd.openxmlformats-officedocument.extended-properties+xml"/>
  <Override PartName="/ppt/slides/slide22.xml" ContentType="application/vnd.openxmlformats-officedocument.presentationml.slide+xml"/>
  <Override PartName="/ppt/slides/slide30.xml" ContentType="application/vnd.openxmlformats-officedocument.presentationml.slide+xml"/>
  <Default Extension="xml" ContentType="application/xml"/>
  <Override PartName="/ppt/slides/slide19.xml" ContentType="application/vnd.openxmlformats-officedocument.presentationml.slide+xml"/>
  <Override PartName="/ppt/notesSlides/notesSlide5.xml" ContentType="application/vnd.openxmlformats-officedocument.presentationml.notesSlide+xml"/>
  <Override PartName="/ppt/tableStyles.xml" ContentType="application/vnd.openxmlformats-officedocument.presentationml.tableStyles+xml"/>
  <Override PartName="/ppt/slides/slide15.xml" ContentType="application/vnd.openxmlformats-officedocument.presentationml.slide+xml"/>
  <Override PartName="/ppt/notesSlides/notesSlide1.xml" ContentType="application/vnd.openxmlformats-officedocument.presentationml.notesSlide+xml"/>
  <Override PartName="/ppt/slides/slide6.xml" ContentType="application/vnd.openxmlformats-officedocument.presentationml.slide+xml"/>
  <Override PartName="/ppt/slides/slide39.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35.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Override PartName="/ppt/slides/slide31.xml" ContentType="application/vnd.openxmlformats-officedocument.presentationml.slide+xml"/>
  <Override PartName="/ppt/notesSlides/notesSlide6.xml" ContentType="application/vnd.openxmlformats-officedocument.presentationml.notesSlide+xml"/>
  <Default Extension="gif" ContentType="image/gif"/>
  <Override PartName="/ppt/slides/slide16.xml" ContentType="application/vnd.openxmlformats-officedocument.presentationml.slide+xml"/>
  <Override PartName="/ppt/notesSlides/notesSlide2.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28.xml" ContentType="application/vnd.openxmlformats-officedocument.presentationml.slide+xml"/>
  <Override PartName="/ppt/slides/slide36.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32.xml" ContentType="application/vnd.openxmlformats-officedocument.presentationml.slide+xml"/>
  <Default Extension="tiff" ContentType="image/tiff"/>
  <Override PartName="/ppt/slides/slide20.xml" ContentType="application/vnd.openxmlformats-officedocument.presentationml.slide+xml"/>
  <Override PartName="/ppt/slides/slide17.xml" ContentType="application/vnd.openxmlformats-officedocument.presentationml.slide+xml"/>
  <Override PartName="/ppt/notesSlides/notesSlide3.xml" ContentType="application/vnd.openxmlformats-officedocument.presentationml.notes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s/slide37.xml" ContentType="application/vnd.openxmlformats-officedocument.presentationml.slide+xml"/>
  <Override PartName="/ppt/slides/slide29.xml" ContentType="application/vnd.openxmlformats-officedocument.presentationml.slide+xml"/>
  <Override PartName="/ppt/slideLayouts/slideLayout4.xml" ContentType="application/vnd.openxmlformats-officedocument.presentationml.slideLayout+xml"/>
  <Override PartName="/ppt/slides/slide25.xml" ContentType="application/vnd.openxmlformats-officedocument.presentationml.slide+xml"/>
  <Override PartName="/ppt/slides/slide33.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48" r:id="rId1"/>
  </p:sldMasterIdLst>
  <p:notesMasterIdLst>
    <p:notesMasterId r:id="rId41"/>
  </p:notesMasterIdLst>
  <p:sldIdLst>
    <p:sldId id="256" r:id="rId2"/>
    <p:sldId id="320" r:id="rId3"/>
    <p:sldId id="301" r:id="rId4"/>
    <p:sldId id="258" r:id="rId5"/>
    <p:sldId id="297" r:id="rId6"/>
    <p:sldId id="298" r:id="rId7"/>
    <p:sldId id="299" r:id="rId8"/>
    <p:sldId id="284" r:id="rId9"/>
    <p:sldId id="303" r:id="rId10"/>
    <p:sldId id="304" r:id="rId11"/>
    <p:sldId id="305" r:id="rId12"/>
    <p:sldId id="306" r:id="rId13"/>
    <p:sldId id="307" r:id="rId14"/>
    <p:sldId id="309" r:id="rId15"/>
    <p:sldId id="308" r:id="rId16"/>
    <p:sldId id="310" r:id="rId17"/>
    <p:sldId id="290" r:id="rId18"/>
    <p:sldId id="263" r:id="rId19"/>
    <p:sldId id="311" r:id="rId20"/>
    <p:sldId id="321" r:id="rId21"/>
    <p:sldId id="312" r:id="rId22"/>
    <p:sldId id="313" r:id="rId23"/>
    <p:sldId id="265" r:id="rId24"/>
    <p:sldId id="329" r:id="rId25"/>
    <p:sldId id="330" r:id="rId26"/>
    <p:sldId id="331" r:id="rId27"/>
    <p:sldId id="332" r:id="rId28"/>
    <p:sldId id="333" r:id="rId29"/>
    <p:sldId id="334" r:id="rId30"/>
    <p:sldId id="328" r:id="rId31"/>
    <p:sldId id="335" r:id="rId32"/>
    <p:sldId id="337" r:id="rId33"/>
    <p:sldId id="338" r:id="rId34"/>
    <p:sldId id="339" r:id="rId35"/>
    <p:sldId id="341" r:id="rId36"/>
    <p:sldId id="342" r:id="rId37"/>
    <p:sldId id="322" r:id="rId38"/>
    <p:sldId id="323" r:id="rId39"/>
    <p:sldId id="316" r:id="rId40"/>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p:present/>
    <p:sldAll/>
    <p:penClr>
      <a:prstClr val="red"/>
    </p:penClr>
    <p:extLst>
      <p:ext uri="{EC167BDD-8182-4AB7-AECC-EB403E3ABB37}">
        <p14:laserClr xmlns:p14="http://schemas.microsoft.com/office/powerpoint/2010/main" xmlns:p="http://schemas.openxmlformats.org/presentationml/2006/main" xmlns:r="http://schemas.openxmlformats.org/officeDocument/2006/relationships" xmlns:a="http://schemas.openxmlformats.org/drawingml/2006/main" xmlns="">
          <a:srgbClr val="FF0000"/>
        </p14:laserClr>
      </p:ext>
      <p:ext uri="{2FDB2607-1784-4EEB-B798-7EB5836EED8A}">
        <p14:showMediaCtrls xmlns:p14="http://schemas.microsoft.com/office/powerpoint/2010/main" xmlns:p="http://schemas.openxmlformats.org/presentationml/2006/main" xmlns:r="http://schemas.openxmlformats.org/officeDocument/2006/relationships" xmlns:a="http://schemas.openxmlformats.org/drawingml/2006/main" xmlns="" val="1"/>
      </p:ext>
    </p:extLst>
  </p:showPr>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vertBarState="maximized">
    <p:restoredLeft sz="16912" autoAdjust="0"/>
    <p:restoredTop sz="92266" autoAdjust="0"/>
  </p:normalViewPr>
  <p:slideViewPr>
    <p:cSldViewPr>
      <p:cViewPr>
        <p:scale>
          <a:sx n="75" d="100"/>
          <a:sy n="75" d="100"/>
        </p:scale>
        <p:origin x="-3088" y="-16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notesMaster" Target="notesMasters/notesMaster1.xml"/><Relationship Id="rId42" Type="http://schemas.openxmlformats.org/officeDocument/2006/relationships/printerSettings" Target="printerSettings/printerSettings1.bin"/><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CD95B07-0596-413D-B2AD-F9ECFAEAD063}" type="datetimeFigureOut">
              <a:rPr kumimoji="1" lang="ja-JP" altLang="en-US" smtClean="0"/>
              <a:pPr/>
              <a:t>13.5.8</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7DC3A18-93D4-4AAA-9CC9-B6212054FA28}" type="slidenum">
              <a:rPr kumimoji="1" lang="ja-JP" altLang="en-US" smtClean="0"/>
              <a:pPr/>
              <a:t>‹#›</a:t>
            </a:fld>
            <a:endParaRPr kumimoji="1" lang="ja-JP"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5142076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ちなみに</a:t>
            </a:r>
            <a:endParaRPr kumimoji="1" lang="ja-JP" altLang="en-US" dirty="0"/>
          </a:p>
        </p:txBody>
      </p:sp>
      <p:sp>
        <p:nvSpPr>
          <p:cNvPr id="4" name="スライド番号プレースホルダー 3"/>
          <p:cNvSpPr>
            <a:spLocks noGrp="1"/>
          </p:cNvSpPr>
          <p:nvPr>
            <p:ph type="sldNum" sz="quarter" idx="10"/>
          </p:nvPr>
        </p:nvSpPr>
        <p:spPr/>
        <p:txBody>
          <a:bodyPr/>
          <a:lstStyle/>
          <a:p>
            <a:fld id="{17DC3A18-93D4-4AAA-9CC9-B6212054FA28}" type="slidenum">
              <a:rPr kumimoji="1" lang="ja-JP" altLang="en-US" smtClean="0"/>
              <a:pPr/>
              <a:t>20</a:t>
            </a:fld>
            <a:endParaRPr kumimoji="1" lang="ja-JP"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03859323"/>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7DC3A18-93D4-4AAA-9CC9-B6212054FA28}" type="slidenum">
              <a:rPr kumimoji="1" lang="ja-JP" altLang="en-US" smtClean="0"/>
              <a:pPr/>
              <a:t>31</a:t>
            </a:fld>
            <a:endParaRPr kumimoji="1" lang="ja-JP"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56791236"/>
      </p:ext>
    </p:extLst>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線を引く</a:t>
            </a:r>
            <a:endParaRPr kumimoji="1" lang="ja-JP" altLang="en-US" dirty="0"/>
          </a:p>
        </p:txBody>
      </p:sp>
      <p:sp>
        <p:nvSpPr>
          <p:cNvPr id="4" name="スライド番号プレースホルダー 3"/>
          <p:cNvSpPr>
            <a:spLocks noGrp="1"/>
          </p:cNvSpPr>
          <p:nvPr>
            <p:ph type="sldNum" sz="quarter" idx="10"/>
          </p:nvPr>
        </p:nvSpPr>
        <p:spPr/>
        <p:txBody>
          <a:bodyPr/>
          <a:lstStyle/>
          <a:p>
            <a:fld id="{96CFDD6E-2BB6-4F4A-AAA5-9BAE7F1AE3FD}" type="slidenum">
              <a:rPr kumimoji="1" lang="ja-JP" altLang="en-US" smtClean="0"/>
              <a:pPr/>
              <a:t>33</a:t>
            </a:fld>
            <a:endParaRPr kumimoji="1" lang="ja-JP"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26877475"/>
      </p:ext>
    </p:extLst>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6CFDD6E-2BB6-4F4A-AAA5-9BAE7F1AE3FD}" type="slidenum">
              <a:rPr kumimoji="1" lang="ja-JP" altLang="en-US" smtClean="0"/>
              <a:pPr/>
              <a:t>34</a:t>
            </a:fld>
            <a:endParaRPr kumimoji="1" lang="ja-JP"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67853321"/>
      </p:ext>
    </p:extLst>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マニラトレンチはどこ？</a:t>
            </a:r>
            <a:endParaRPr kumimoji="1" lang="ja-JP" altLang="en-US" dirty="0"/>
          </a:p>
        </p:txBody>
      </p:sp>
      <p:sp>
        <p:nvSpPr>
          <p:cNvPr id="4" name="スライド番号プレースホルダー 3"/>
          <p:cNvSpPr>
            <a:spLocks noGrp="1"/>
          </p:cNvSpPr>
          <p:nvPr>
            <p:ph type="sldNum" sz="quarter" idx="10"/>
          </p:nvPr>
        </p:nvSpPr>
        <p:spPr/>
        <p:txBody>
          <a:bodyPr/>
          <a:lstStyle/>
          <a:p>
            <a:fld id="{96CFDD6E-2BB6-4F4A-AAA5-9BAE7F1AE3FD}" type="slidenum">
              <a:rPr kumimoji="1" lang="ja-JP" altLang="en-US" smtClean="0"/>
              <a:pPr/>
              <a:t>36</a:t>
            </a:fld>
            <a:endParaRPr kumimoji="1" lang="ja-JP"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99467929"/>
      </p:ext>
    </p:extLst>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最近の研究事例　完新世のテクトニクス</a:t>
            </a:r>
            <a:endParaRPr kumimoji="1" lang="ja-JP" altLang="en-US" dirty="0"/>
          </a:p>
        </p:txBody>
      </p:sp>
      <p:sp>
        <p:nvSpPr>
          <p:cNvPr id="4" name="スライド番号プレースホルダー 3"/>
          <p:cNvSpPr>
            <a:spLocks noGrp="1"/>
          </p:cNvSpPr>
          <p:nvPr>
            <p:ph type="sldNum" sz="quarter" idx="10"/>
          </p:nvPr>
        </p:nvSpPr>
        <p:spPr/>
        <p:txBody>
          <a:bodyPr/>
          <a:lstStyle/>
          <a:p>
            <a:fld id="{17DC3A18-93D4-4AAA-9CC9-B6212054FA28}" type="slidenum">
              <a:rPr kumimoji="1" lang="ja-JP" altLang="en-US" smtClean="0"/>
              <a:pPr/>
              <a:t>37</a:t>
            </a:fld>
            <a:endParaRPr kumimoji="1" lang="ja-JP"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233286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pPr/>
              <a:t>13.5.8</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pPr/>
              <a: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pPr/>
              <a:t>13.5.8</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pPr/>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pPr/>
              <a:t>13.5.8</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pPr/>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pPr/>
              <a:t>13.5.8</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pPr/>
              <a: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pPr/>
              <a:t>13.5.8</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pPr/>
              <a: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E90ED720-0104-4369-84BC-D37694168613}" type="datetimeFigureOut">
              <a:rPr kumimoji="1" lang="ja-JP" altLang="en-US" smtClean="0"/>
              <a:pPr/>
              <a:t>13.5.8</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pPr/>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E90ED720-0104-4369-84BC-D37694168613}" type="datetimeFigureOut">
              <a:rPr kumimoji="1" lang="ja-JP" altLang="en-US" smtClean="0"/>
              <a:pPr/>
              <a:t>13.5.8</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D2D8002D-B5B0-4BAC-B1F6-782DDCCE6D9C}" type="slidenum">
              <a:rPr kumimoji="1" lang="ja-JP" altLang="en-US" smtClean="0"/>
              <a:pPr/>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E90ED720-0104-4369-84BC-D37694168613}" type="datetimeFigureOut">
              <a:rPr kumimoji="1" lang="ja-JP" altLang="en-US" smtClean="0"/>
              <a:pPr/>
              <a:t>13.5.8</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D2D8002D-B5B0-4BAC-B1F6-782DDCCE6D9C}" type="slidenum">
              <a:rPr kumimoji="1" lang="ja-JP" altLang="en-US" smtClean="0"/>
              <a:pPr/>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E90ED720-0104-4369-84BC-D37694168613}" type="datetimeFigureOut">
              <a:rPr kumimoji="1" lang="ja-JP" altLang="en-US" smtClean="0"/>
              <a:pPr/>
              <a:t>13.5.8</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D2D8002D-B5B0-4BAC-B1F6-782DDCCE6D9C}" type="slidenum">
              <a:rPr kumimoji="1" lang="ja-JP" altLang="en-US" smtClean="0"/>
              <a:pPr/>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E90ED720-0104-4369-84BC-D37694168613}" type="datetimeFigureOut">
              <a:rPr kumimoji="1" lang="ja-JP" altLang="en-US" smtClean="0"/>
              <a:pPr/>
              <a:t>13.5.8</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pPr/>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E90ED720-0104-4369-84BC-D37694168613}" type="datetimeFigureOut">
              <a:rPr kumimoji="1" lang="ja-JP" altLang="en-US" smtClean="0"/>
              <a:pPr/>
              <a:t>13.5.8</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pPr/>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0ED720-0104-4369-84BC-D37694168613}" type="datetimeFigureOut">
              <a:rPr kumimoji="1" lang="ja-JP" altLang="en-US" smtClean="0"/>
              <a:pPr/>
              <a:t>13.5.8</a:t>
            </a:fld>
            <a:endParaRPr kumimoji="1"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D8002D-B5B0-4BAC-B1F6-782DDCCE6D9C}" type="slidenum">
              <a:rPr kumimoji="1" lang="ja-JP" altLang="en-US" smtClean="0"/>
              <a:pPr/>
              <a:t>‹#›</a:t>
            </a:fld>
            <a:endParaRPr kumimoji="1"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png"/><Relationship Id="rId5"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5" Type="http://schemas.openxmlformats.org/officeDocument/2006/relationships/image" Target="../media/image25.jpeg"/><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5" Type="http://schemas.openxmlformats.org/officeDocument/2006/relationships/image" Target="../media/image28.jpeg"/><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 Id="rId3" Type="http://schemas.openxmlformats.org/officeDocument/2006/relationships/image" Target="../media/image30.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 Id="rId3" Type="http://schemas.openxmlformats.org/officeDocument/2006/relationships/image" Target="../media/image4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f"/><Relationship Id="rId3" Type="http://schemas.openxmlformats.org/officeDocument/2006/relationships/image" Target="../media/image6.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タイトル 1"/>
          <p:cNvSpPr txBox="1">
            <a:spLocks/>
          </p:cNvSpPr>
          <p:nvPr/>
        </p:nvSpPr>
        <p:spPr>
          <a:xfrm>
            <a:off x="539552" y="1961456"/>
            <a:ext cx="8229600" cy="4896544"/>
          </a:xfrm>
          <a:prstGeom prst="rect">
            <a:avLst/>
          </a:prstGeom>
        </p:spPr>
        <p:txBody>
          <a:bodyPr vert="horz" lIns="91440" tIns="45720" rIns="91440" bIns="45720" rtlCol="0" anchor="ctr">
            <a:normAutofit fontScale="97500" lnSpcReduction="1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dirty="0" smtClean="0"/>
              <a:t>マニラ</a:t>
            </a:r>
            <a:r>
              <a:rPr lang="en-US" altLang="ja-JP" dirty="0" smtClean="0"/>
              <a:t>-</a:t>
            </a:r>
            <a:r>
              <a:rPr lang="ja-JP" altLang="en-US" dirty="0" smtClean="0"/>
              <a:t>フィリピン海溝</a:t>
            </a:r>
            <a:endParaRPr lang="en-US" altLang="ja-JP" dirty="0" smtClean="0"/>
          </a:p>
          <a:p>
            <a:r>
              <a:rPr lang="en-US" altLang="ja-JP" dirty="0" smtClean="0"/>
              <a:t>Manila and Philippine Trench</a:t>
            </a:r>
            <a:br>
              <a:rPr lang="en-US" altLang="ja-JP" dirty="0" smtClean="0"/>
            </a:br>
            <a:endParaRPr lang="en-US" altLang="ja-JP" dirty="0" smtClean="0"/>
          </a:p>
          <a:p>
            <a:r>
              <a:rPr lang="ja-JP" altLang="en-US" dirty="0" smtClean="0"/>
              <a:t>地球惑星科学専攻　</a:t>
            </a:r>
            <a:endParaRPr lang="en-US" altLang="ja-JP" dirty="0" smtClean="0"/>
          </a:p>
          <a:p>
            <a:r>
              <a:rPr lang="en-US" altLang="ja-JP" dirty="0" smtClean="0"/>
              <a:t>M1</a:t>
            </a:r>
            <a:r>
              <a:rPr lang="ja-JP" altLang="en-US" dirty="0" smtClean="0"/>
              <a:t>小熊みどり</a:t>
            </a:r>
            <a:endParaRPr lang="en-US" altLang="ja-JP" dirty="0"/>
          </a:p>
          <a:p>
            <a:r>
              <a:rPr lang="ja-JP" altLang="en-US" dirty="0" smtClean="0"/>
              <a:t>Ｄ</a:t>
            </a:r>
            <a:r>
              <a:rPr lang="en-US" altLang="ja-JP" dirty="0" smtClean="0"/>
              <a:t>2</a:t>
            </a:r>
            <a:r>
              <a:rPr lang="ja-JP" altLang="en-US" dirty="0" smtClean="0"/>
              <a:t>平田直之</a:t>
            </a:r>
            <a:r>
              <a:rPr lang="ja-JP" altLang="en-US" sz="2100" dirty="0" smtClean="0"/>
              <a:t/>
            </a:r>
            <a:br>
              <a:rPr lang="ja-JP" altLang="en-US" sz="2100" dirty="0" smtClean="0"/>
            </a:br>
            <a:r>
              <a:rPr lang="en-US" altLang="ja-JP" dirty="0" smtClean="0"/>
              <a:t/>
            </a:r>
            <a:br>
              <a:rPr lang="en-US" altLang="ja-JP" dirty="0" smtClean="0"/>
            </a:br>
            <a:endParaRPr lang="ja-JP" alt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218006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627784" y="5786610"/>
            <a:ext cx="8229600" cy="1143000"/>
          </a:xfrm>
        </p:spPr>
        <p:txBody>
          <a:bodyPr/>
          <a:lstStyle/>
          <a:p>
            <a:r>
              <a:rPr kumimoji="1" lang="ja-JP" altLang="en-US" dirty="0" smtClean="0"/>
              <a:t>ルソン島</a:t>
            </a:r>
            <a:endParaRPr kumimoji="1" lang="ja-JP" altLang="en-US" dirty="0"/>
          </a:p>
        </p:txBody>
      </p:sp>
      <p:sp>
        <p:nvSpPr>
          <p:cNvPr id="3" name="コンテンツ プレースホルダー 2"/>
          <p:cNvSpPr>
            <a:spLocks noGrp="1"/>
          </p:cNvSpPr>
          <p:nvPr>
            <p:ph idx="1"/>
          </p:nvPr>
        </p:nvSpPr>
        <p:spPr>
          <a:xfrm>
            <a:off x="222645" y="213687"/>
            <a:ext cx="4536504" cy="1062003"/>
          </a:xfrm>
        </p:spPr>
        <p:txBody>
          <a:bodyPr>
            <a:normAutofit fontScale="70000" lnSpcReduction="20000"/>
          </a:bodyPr>
          <a:lstStyle/>
          <a:p>
            <a:r>
              <a:rPr kumimoji="1" lang="ja-JP" altLang="en-US" dirty="0" smtClean="0"/>
              <a:t>マニラ海溝がルソン島東側から沈み込み</a:t>
            </a:r>
            <a:r>
              <a:rPr kumimoji="1" lang="en-US" altLang="ja-JP" dirty="0" smtClean="0"/>
              <a:t>(</a:t>
            </a:r>
            <a:r>
              <a:rPr kumimoji="1" lang="ja-JP" altLang="en-US" dirty="0" smtClean="0"/>
              <a:t>深く急</a:t>
            </a:r>
            <a:r>
              <a:rPr kumimoji="1" lang="en-US" altLang="ja-JP" dirty="0" smtClean="0"/>
              <a:t>)</a:t>
            </a:r>
          </a:p>
          <a:p>
            <a:r>
              <a:rPr lang="ja-JP" altLang="en-US" dirty="0" smtClean="0"/>
              <a:t>東ルソン海盆でも沈み込み</a:t>
            </a:r>
            <a:endParaRPr kumimoji="1" lang="ja-JP" altLang="en-US" dirty="0"/>
          </a:p>
        </p:txBody>
      </p:sp>
      <p:pic>
        <p:nvPicPr>
          <p:cNvPr id="4098" name="Picture 2" descr="C:\Users\hirata\Desktop\フィリピンマニラ\Cardwell-Fig.2.jpg"/>
          <p:cNvPicPr>
            <a:picLocks noChangeAspect="1" noChangeArrowheads="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621226" y="9278"/>
            <a:ext cx="4559286" cy="5867994"/>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4099" name="Picture 3" descr="C:\Users\hirata\Desktop\フィリピンマニラ\地震Ｂ.png"/>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180453" y="3879599"/>
            <a:ext cx="3274676" cy="216024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4100" name="Picture 4" descr="C:\Users\hirata\Desktop\フィリピンマニラ\地震Ａ.png"/>
          <p:cNvPicPr>
            <a:picLocks noChangeAspect="1" noChangeArrowheads="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93655" y="1556792"/>
            <a:ext cx="2448272" cy="2124006"/>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7" name="正方形/長方形 6"/>
          <p:cNvSpPr/>
          <p:nvPr/>
        </p:nvSpPr>
        <p:spPr>
          <a:xfrm>
            <a:off x="5652120" y="908720"/>
            <a:ext cx="1512168" cy="936104"/>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rot="20413065">
            <a:off x="5695615" y="1676546"/>
            <a:ext cx="2521315" cy="639829"/>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 name="グループ化 8"/>
          <p:cNvGrpSpPr/>
          <p:nvPr/>
        </p:nvGrpSpPr>
        <p:grpSpPr>
          <a:xfrm>
            <a:off x="1718631" y="2005070"/>
            <a:ext cx="1806767" cy="3371161"/>
            <a:chOff x="1718631" y="2005070"/>
            <a:chExt cx="1806767" cy="3371161"/>
          </a:xfrm>
        </p:grpSpPr>
        <p:sp>
          <p:nvSpPr>
            <p:cNvPr id="4" name="フリーフォーム 3"/>
            <p:cNvSpPr/>
            <p:nvPr/>
          </p:nvSpPr>
          <p:spPr>
            <a:xfrm>
              <a:off x="2060154" y="2060154"/>
              <a:ext cx="749147" cy="738130"/>
            </a:xfrm>
            <a:custGeom>
              <a:avLst/>
              <a:gdLst>
                <a:gd name="connsiteX0" fmla="*/ 0 w 749147"/>
                <a:gd name="connsiteY0" fmla="*/ 0 h 738130"/>
                <a:gd name="connsiteX1" fmla="*/ 253388 w 749147"/>
                <a:gd name="connsiteY1" fmla="*/ 77118 h 738130"/>
                <a:gd name="connsiteX2" fmla="*/ 528810 w 749147"/>
                <a:gd name="connsiteY2" fmla="*/ 451692 h 738130"/>
                <a:gd name="connsiteX3" fmla="*/ 749147 w 749147"/>
                <a:gd name="connsiteY3" fmla="*/ 738130 h 738130"/>
                <a:gd name="connsiteX4" fmla="*/ 749147 w 749147"/>
                <a:gd name="connsiteY4" fmla="*/ 738130 h 738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147" h="738130">
                  <a:moveTo>
                    <a:pt x="0" y="0"/>
                  </a:moveTo>
                  <a:cubicBezTo>
                    <a:pt x="82626" y="918"/>
                    <a:pt x="165253" y="1836"/>
                    <a:pt x="253388" y="77118"/>
                  </a:cubicBezTo>
                  <a:cubicBezTo>
                    <a:pt x="341523" y="152400"/>
                    <a:pt x="446184" y="341523"/>
                    <a:pt x="528810" y="451692"/>
                  </a:cubicBezTo>
                  <a:cubicBezTo>
                    <a:pt x="611436" y="561861"/>
                    <a:pt x="749147" y="738130"/>
                    <a:pt x="749147" y="738130"/>
                  </a:cubicBezTo>
                  <a:lnTo>
                    <a:pt x="749147" y="738130"/>
                  </a:lnTo>
                </a:path>
              </a:pathLst>
            </a:custGeom>
            <a:ln w="57150"/>
          </p:spPr>
          <p:style>
            <a:lnRef idx="1">
              <a:schemeClr val="accent6"/>
            </a:lnRef>
            <a:fillRef idx="0">
              <a:schemeClr val="accent6"/>
            </a:fillRef>
            <a:effectRef idx="0">
              <a:schemeClr val="accent6"/>
            </a:effectRef>
            <a:fontRef idx="minor">
              <a:schemeClr val="tx1"/>
            </a:fontRef>
          </p:style>
          <p:txBody>
            <a:bodyPr rtlCol="0" anchor="ctr"/>
            <a:lstStyle/>
            <a:p>
              <a:pPr algn="ctr"/>
              <a:endParaRPr kumimoji="1" lang="ja-JP" altLang="en-US"/>
            </a:p>
          </p:txBody>
        </p:sp>
        <p:sp>
          <p:nvSpPr>
            <p:cNvPr id="5" name="フリーフォーム 4"/>
            <p:cNvSpPr/>
            <p:nvPr/>
          </p:nvSpPr>
          <p:spPr>
            <a:xfrm>
              <a:off x="3029639" y="2005070"/>
              <a:ext cx="495759" cy="253388"/>
            </a:xfrm>
            <a:custGeom>
              <a:avLst/>
              <a:gdLst>
                <a:gd name="connsiteX0" fmla="*/ 495759 w 495759"/>
                <a:gd name="connsiteY0" fmla="*/ 0 h 253388"/>
                <a:gd name="connsiteX1" fmla="*/ 0 w 495759"/>
                <a:gd name="connsiteY1" fmla="*/ 253388 h 253388"/>
              </a:gdLst>
              <a:ahLst/>
              <a:cxnLst>
                <a:cxn ang="0">
                  <a:pos x="connsiteX0" y="connsiteY0"/>
                </a:cxn>
                <a:cxn ang="0">
                  <a:pos x="connsiteX1" y="connsiteY1"/>
                </a:cxn>
              </a:cxnLst>
              <a:rect l="l" t="t" r="r" b="b"/>
              <a:pathLst>
                <a:path w="495759" h="253388">
                  <a:moveTo>
                    <a:pt x="495759" y="0"/>
                  </a:moveTo>
                  <a:lnTo>
                    <a:pt x="0" y="253388"/>
                  </a:lnTo>
                </a:path>
              </a:pathLst>
            </a:custGeom>
            <a:ln w="57150"/>
          </p:spPr>
          <p:style>
            <a:lnRef idx="1">
              <a:schemeClr val="accent6"/>
            </a:lnRef>
            <a:fillRef idx="0">
              <a:schemeClr val="accent6"/>
            </a:fillRef>
            <a:effectRef idx="0">
              <a:schemeClr val="accent6"/>
            </a:effectRef>
            <a:fontRef idx="minor">
              <a:schemeClr val="tx1"/>
            </a:fontRef>
          </p:style>
          <p:txBody>
            <a:bodyPr rtlCol="0" anchor="ctr"/>
            <a:lstStyle/>
            <a:p>
              <a:pPr algn="ctr"/>
              <a:endParaRPr kumimoji="1" lang="ja-JP" altLang="en-US"/>
            </a:p>
          </p:txBody>
        </p:sp>
        <p:sp>
          <p:nvSpPr>
            <p:cNvPr id="6" name="フリーフォーム 5"/>
            <p:cNvSpPr/>
            <p:nvPr/>
          </p:nvSpPr>
          <p:spPr>
            <a:xfrm>
              <a:off x="1718631" y="4549966"/>
              <a:ext cx="506776" cy="826265"/>
            </a:xfrm>
            <a:custGeom>
              <a:avLst/>
              <a:gdLst>
                <a:gd name="connsiteX0" fmla="*/ 0 w 506776"/>
                <a:gd name="connsiteY0" fmla="*/ 0 h 826265"/>
                <a:gd name="connsiteX1" fmla="*/ 418641 w 506776"/>
                <a:gd name="connsiteY1" fmla="*/ 209321 h 826265"/>
                <a:gd name="connsiteX2" fmla="*/ 506776 w 506776"/>
                <a:gd name="connsiteY2" fmla="*/ 826265 h 826265"/>
              </a:gdLst>
              <a:ahLst/>
              <a:cxnLst>
                <a:cxn ang="0">
                  <a:pos x="connsiteX0" y="connsiteY0"/>
                </a:cxn>
                <a:cxn ang="0">
                  <a:pos x="connsiteX1" y="connsiteY1"/>
                </a:cxn>
                <a:cxn ang="0">
                  <a:pos x="connsiteX2" y="connsiteY2"/>
                </a:cxn>
              </a:cxnLst>
              <a:rect l="l" t="t" r="r" b="b"/>
              <a:pathLst>
                <a:path w="506776" h="826265">
                  <a:moveTo>
                    <a:pt x="0" y="0"/>
                  </a:moveTo>
                  <a:cubicBezTo>
                    <a:pt x="167089" y="35805"/>
                    <a:pt x="334178" y="71610"/>
                    <a:pt x="418641" y="209321"/>
                  </a:cubicBezTo>
                  <a:cubicBezTo>
                    <a:pt x="503104" y="347032"/>
                    <a:pt x="504940" y="586648"/>
                    <a:pt x="506776" y="826265"/>
                  </a:cubicBezTo>
                </a:path>
              </a:pathLst>
            </a:custGeom>
            <a:ln w="57150"/>
          </p:spPr>
          <p:style>
            <a:lnRef idx="1">
              <a:schemeClr val="accent6"/>
            </a:lnRef>
            <a:fillRef idx="0">
              <a:schemeClr val="accent6"/>
            </a:fillRef>
            <a:effectRef idx="0">
              <a:schemeClr val="accent6"/>
            </a:effectRef>
            <a:fontRef idx="minor">
              <a:schemeClr val="tx1"/>
            </a:fontRef>
          </p:style>
          <p:txBody>
            <a:bodyPr rtlCol="0" anchor="ctr"/>
            <a:lstStyle/>
            <a:p>
              <a:pPr algn="ctr"/>
              <a:endParaRPr kumimoji="1" lang="ja-JP" altLang="en-US"/>
            </a:p>
          </p:txBody>
        </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11039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292080" y="5763725"/>
            <a:ext cx="3466728" cy="1143000"/>
          </a:xfrm>
        </p:spPr>
        <p:txBody>
          <a:bodyPr/>
          <a:lstStyle/>
          <a:p>
            <a:r>
              <a:rPr kumimoji="1" lang="ja-JP" altLang="en-US" dirty="0" smtClean="0"/>
              <a:t>ヴィサヤ諸島</a:t>
            </a:r>
            <a:endParaRPr kumimoji="1" lang="ja-JP" altLang="en-US" dirty="0"/>
          </a:p>
        </p:txBody>
      </p:sp>
      <p:sp>
        <p:nvSpPr>
          <p:cNvPr id="3" name="コンテンツ プレースホルダー 2"/>
          <p:cNvSpPr>
            <a:spLocks noGrp="1"/>
          </p:cNvSpPr>
          <p:nvPr>
            <p:ph idx="1"/>
          </p:nvPr>
        </p:nvSpPr>
        <p:spPr>
          <a:xfrm>
            <a:off x="-311737" y="116632"/>
            <a:ext cx="2561101" cy="2016224"/>
          </a:xfrm>
        </p:spPr>
        <p:txBody>
          <a:bodyPr>
            <a:normAutofit fontScale="70000" lnSpcReduction="20000"/>
          </a:bodyPr>
          <a:lstStyle/>
          <a:p>
            <a:r>
              <a:rPr kumimoji="1" lang="ja-JP" altLang="en-US" dirty="0" smtClean="0"/>
              <a:t>フィリピン海溝が東側から沈み込み（深く急）</a:t>
            </a:r>
            <a:endParaRPr kumimoji="1" lang="en-US" altLang="ja-JP" dirty="0" smtClean="0"/>
          </a:p>
          <a:p>
            <a:r>
              <a:rPr kumimoji="1" lang="en-US" altLang="ja-JP" dirty="0" smtClean="0"/>
              <a:t>Negros</a:t>
            </a:r>
            <a:r>
              <a:rPr kumimoji="1" lang="ja-JP" altLang="en-US" dirty="0" smtClean="0"/>
              <a:t>海溝が西から沈み込み（浅い）</a:t>
            </a:r>
            <a:endParaRPr kumimoji="1" lang="ja-JP" altLang="en-US" dirty="0"/>
          </a:p>
        </p:txBody>
      </p:sp>
      <p:pic>
        <p:nvPicPr>
          <p:cNvPr id="4" name="Picture 2" descr="C:\Users\hirata\Desktop\フィリピンマニラ\Cardwell-Fig.2.jpg"/>
          <p:cNvPicPr>
            <a:picLocks noChangeAspect="1" noChangeArrowheads="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621226" y="9278"/>
            <a:ext cx="4559286" cy="5867994"/>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8194" name="Picture 2" descr="C:\Users\hirata\Desktop\フィリピンマニラ\cardwell-D.jpg"/>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449456" y="2518569"/>
            <a:ext cx="2323307" cy="2062559"/>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8196" name="Picture 4" descr="C:\Users\hirata\Desktop\フィリピンマニラ\地震Ｅ.png"/>
          <p:cNvPicPr>
            <a:picLocks noChangeAspect="1" noChangeArrowheads="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249364" y="4645267"/>
            <a:ext cx="2523399" cy="2168109"/>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8197" name="Picture 5" descr="C:\Users\hirata\Desktop\フィリピンマニラ\Cardwell-sec-C.jpg"/>
          <p:cNvPicPr>
            <a:picLocks noChangeAspect="1" noChangeArrowheads="1"/>
          </p:cNvPicPr>
          <p:nvPr/>
        </p:nvPicPr>
        <p:blipFill>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148338" y="23316"/>
            <a:ext cx="2624426" cy="2541588"/>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9" name="正方形/長方形 8"/>
          <p:cNvSpPr/>
          <p:nvPr/>
        </p:nvSpPr>
        <p:spPr>
          <a:xfrm rot="20533286">
            <a:off x="5956230" y="2269384"/>
            <a:ext cx="2522297" cy="971476"/>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6226167" y="3140968"/>
            <a:ext cx="2340447" cy="378647"/>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6228184" y="3549848"/>
            <a:ext cx="2340447" cy="455216"/>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4" name="グループ化 13"/>
          <p:cNvGrpSpPr/>
          <p:nvPr/>
        </p:nvGrpSpPr>
        <p:grpSpPr>
          <a:xfrm>
            <a:off x="3327094" y="582500"/>
            <a:ext cx="1200839" cy="5939486"/>
            <a:chOff x="3327094" y="582500"/>
            <a:chExt cx="1200839" cy="5939486"/>
          </a:xfrm>
        </p:grpSpPr>
        <p:sp>
          <p:nvSpPr>
            <p:cNvPr id="5" name="フリーフォーム 4"/>
            <p:cNvSpPr/>
            <p:nvPr/>
          </p:nvSpPr>
          <p:spPr>
            <a:xfrm>
              <a:off x="3349128" y="582500"/>
              <a:ext cx="1112703" cy="1642907"/>
            </a:xfrm>
            <a:custGeom>
              <a:avLst/>
              <a:gdLst>
                <a:gd name="connsiteX0" fmla="*/ 0 w 1112703"/>
                <a:gd name="connsiteY0" fmla="*/ 1642907 h 1642907"/>
                <a:gd name="connsiteX1" fmla="*/ 694062 w 1112703"/>
                <a:gd name="connsiteY1" fmla="*/ 199698 h 1642907"/>
                <a:gd name="connsiteX2" fmla="*/ 1112703 w 1112703"/>
                <a:gd name="connsiteY2" fmla="*/ 12411 h 1642907"/>
                <a:gd name="connsiteX3" fmla="*/ 1112703 w 1112703"/>
                <a:gd name="connsiteY3" fmla="*/ 12411 h 1642907"/>
              </a:gdLst>
              <a:ahLst/>
              <a:cxnLst>
                <a:cxn ang="0">
                  <a:pos x="connsiteX0" y="connsiteY0"/>
                </a:cxn>
                <a:cxn ang="0">
                  <a:pos x="connsiteX1" y="connsiteY1"/>
                </a:cxn>
                <a:cxn ang="0">
                  <a:pos x="connsiteX2" y="connsiteY2"/>
                </a:cxn>
                <a:cxn ang="0">
                  <a:pos x="connsiteX3" y="connsiteY3"/>
                </a:cxn>
              </a:cxnLst>
              <a:rect l="l" t="t" r="r" b="b"/>
              <a:pathLst>
                <a:path w="1112703" h="1642907">
                  <a:moveTo>
                    <a:pt x="0" y="1642907"/>
                  </a:moveTo>
                  <a:cubicBezTo>
                    <a:pt x="254306" y="1057177"/>
                    <a:pt x="508612" y="471447"/>
                    <a:pt x="694062" y="199698"/>
                  </a:cubicBezTo>
                  <a:cubicBezTo>
                    <a:pt x="879512" y="-72051"/>
                    <a:pt x="1112703" y="12411"/>
                    <a:pt x="1112703" y="12411"/>
                  </a:cubicBezTo>
                  <a:lnTo>
                    <a:pt x="1112703" y="12411"/>
                  </a:lnTo>
                </a:path>
              </a:pathLst>
            </a:custGeom>
            <a:ln w="57150"/>
          </p:spPr>
          <p:style>
            <a:lnRef idx="1">
              <a:schemeClr val="accent6"/>
            </a:lnRef>
            <a:fillRef idx="0">
              <a:schemeClr val="accent6"/>
            </a:fillRef>
            <a:effectRef idx="0">
              <a:schemeClr val="accent6"/>
            </a:effectRef>
            <a:fontRef idx="minor">
              <a:schemeClr val="tx1"/>
            </a:fontRef>
          </p:style>
          <p:txBody>
            <a:bodyPr rtlCol="0" anchor="ctr"/>
            <a:lstStyle/>
            <a:p>
              <a:pPr algn="ctr"/>
              <a:endParaRPr kumimoji="1" lang="ja-JP" altLang="en-US"/>
            </a:p>
          </p:txBody>
        </p:sp>
        <p:sp>
          <p:nvSpPr>
            <p:cNvPr id="6" name="フリーフォーム 5"/>
            <p:cNvSpPr/>
            <p:nvPr/>
          </p:nvSpPr>
          <p:spPr>
            <a:xfrm>
              <a:off x="3382178" y="2962475"/>
              <a:ext cx="1079653" cy="1334103"/>
            </a:xfrm>
            <a:custGeom>
              <a:avLst/>
              <a:gdLst>
                <a:gd name="connsiteX0" fmla="*/ 0 w 1079653"/>
                <a:gd name="connsiteY0" fmla="*/ 1334103 h 1334103"/>
                <a:gd name="connsiteX1" fmla="*/ 694063 w 1079653"/>
                <a:gd name="connsiteY1" fmla="*/ 166315 h 1334103"/>
                <a:gd name="connsiteX2" fmla="*/ 1079653 w 1079653"/>
                <a:gd name="connsiteY2" fmla="*/ 34113 h 1334103"/>
              </a:gdLst>
              <a:ahLst/>
              <a:cxnLst>
                <a:cxn ang="0">
                  <a:pos x="connsiteX0" y="connsiteY0"/>
                </a:cxn>
                <a:cxn ang="0">
                  <a:pos x="connsiteX1" y="connsiteY1"/>
                </a:cxn>
                <a:cxn ang="0">
                  <a:pos x="connsiteX2" y="connsiteY2"/>
                </a:cxn>
              </a:cxnLst>
              <a:rect l="l" t="t" r="r" b="b"/>
              <a:pathLst>
                <a:path w="1079653" h="1334103">
                  <a:moveTo>
                    <a:pt x="0" y="1334103"/>
                  </a:moveTo>
                  <a:cubicBezTo>
                    <a:pt x="257060" y="858541"/>
                    <a:pt x="514121" y="382980"/>
                    <a:pt x="694063" y="166315"/>
                  </a:cubicBezTo>
                  <a:cubicBezTo>
                    <a:pt x="874005" y="-50350"/>
                    <a:pt x="976829" y="-8119"/>
                    <a:pt x="1079653" y="34113"/>
                  </a:cubicBezTo>
                </a:path>
              </a:pathLst>
            </a:custGeom>
            <a:ln w="57150"/>
          </p:spPr>
          <p:style>
            <a:lnRef idx="1">
              <a:schemeClr val="accent6"/>
            </a:lnRef>
            <a:fillRef idx="0">
              <a:schemeClr val="accent6"/>
            </a:fillRef>
            <a:effectRef idx="0">
              <a:schemeClr val="accent6"/>
            </a:effectRef>
            <a:fontRef idx="minor">
              <a:schemeClr val="tx1"/>
            </a:fontRef>
          </p:style>
          <p:txBody>
            <a:bodyPr rtlCol="0" anchor="ctr"/>
            <a:lstStyle/>
            <a:p>
              <a:pPr algn="ctr"/>
              <a:endParaRPr kumimoji="1" lang="ja-JP" altLang="en-US"/>
            </a:p>
          </p:txBody>
        </p:sp>
        <p:sp>
          <p:nvSpPr>
            <p:cNvPr id="7" name="フリーフォーム 6"/>
            <p:cNvSpPr/>
            <p:nvPr/>
          </p:nvSpPr>
          <p:spPr>
            <a:xfrm>
              <a:off x="3327094" y="5023145"/>
              <a:ext cx="1200839" cy="1498841"/>
            </a:xfrm>
            <a:custGeom>
              <a:avLst/>
              <a:gdLst>
                <a:gd name="connsiteX0" fmla="*/ 0 w 1200839"/>
                <a:gd name="connsiteY0" fmla="*/ 1498841 h 1498841"/>
                <a:gd name="connsiteX1" fmla="*/ 517793 w 1200839"/>
                <a:gd name="connsiteY1" fmla="*/ 485289 h 1498841"/>
                <a:gd name="connsiteX2" fmla="*/ 903383 w 1200839"/>
                <a:gd name="connsiteY2" fmla="*/ 77665 h 1498841"/>
                <a:gd name="connsiteX3" fmla="*/ 1200839 w 1200839"/>
                <a:gd name="connsiteY3" fmla="*/ 547 h 1498841"/>
              </a:gdLst>
              <a:ahLst/>
              <a:cxnLst>
                <a:cxn ang="0">
                  <a:pos x="connsiteX0" y="connsiteY0"/>
                </a:cxn>
                <a:cxn ang="0">
                  <a:pos x="connsiteX1" y="connsiteY1"/>
                </a:cxn>
                <a:cxn ang="0">
                  <a:pos x="connsiteX2" y="connsiteY2"/>
                </a:cxn>
                <a:cxn ang="0">
                  <a:pos x="connsiteX3" y="connsiteY3"/>
                </a:cxn>
              </a:cxnLst>
              <a:rect l="l" t="t" r="r" b="b"/>
              <a:pathLst>
                <a:path w="1200839" h="1498841">
                  <a:moveTo>
                    <a:pt x="0" y="1498841"/>
                  </a:moveTo>
                  <a:cubicBezTo>
                    <a:pt x="183614" y="1110496"/>
                    <a:pt x="367229" y="722152"/>
                    <a:pt x="517793" y="485289"/>
                  </a:cubicBezTo>
                  <a:cubicBezTo>
                    <a:pt x="668357" y="248426"/>
                    <a:pt x="789542" y="158455"/>
                    <a:pt x="903383" y="77665"/>
                  </a:cubicBezTo>
                  <a:cubicBezTo>
                    <a:pt x="1017224" y="-3125"/>
                    <a:pt x="1109031" y="-1289"/>
                    <a:pt x="1200839" y="547"/>
                  </a:cubicBezTo>
                </a:path>
              </a:pathLst>
            </a:custGeom>
            <a:ln w="57150"/>
          </p:spPr>
          <p:style>
            <a:lnRef idx="1">
              <a:schemeClr val="accent6"/>
            </a:lnRef>
            <a:fillRef idx="0">
              <a:schemeClr val="accent6"/>
            </a:fillRef>
            <a:effectRef idx="0">
              <a:schemeClr val="accent6"/>
            </a:effectRef>
            <a:fontRef idx="minor">
              <a:schemeClr val="tx1"/>
            </a:fontRef>
          </p:style>
          <p:txBody>
            <a:bodyPr rtlCol="0" anchor="ctr"/>
            <a:lstStyle/>
            <a:p>
              <a:pPr algn="ctr"/>
              <a:endParaRPr kumimoji="1" lang="ja-JP" altLang="en-US"/>
            </a:p>
          </p:txBody>
        </p:sp>
        <p:sp>
          <p:nvSpPr>
            <p:cNvPr id="13" name="フリーフォーム 12"/>
            <p:cNvSpPr/>
            <p:nvPr/>
          </p:nvSpPr>
          <p:spPr>
            <a:xfrm>
              <a:off x="3349128" y="5056742"/>
              <a:ext cx="286264" cy="137129"/>
            </a:xfrm>
            <a:custGeom>
              <a:avLst/>
              <a:gdLst>
                <a:gd name="connsiteX0" fmla="*/ 0 w 286264"/>
                <a:gd name="connsiteY0" fmla="*/ 0 h 137129"/>
                <a:gd name="connsiteX1" fmla="*/ 253388 w 286264"/>
                <a:gd name="connsiteY1" fmla="*/ 121186 h 137129"/>
                <a:gd name="connsiteX2" fmla="*/ 275421 w 286264"/>
                <a:gd name="connsiteY2" fmla="*/ 132203 h 137129"/>
              </a:gdLst>
              <a:ahLst/>
              <a:cxnLst>
                <a:cxn ang="0">
                  <a:pos x="connsiteX0" y="connsiteY0"/>
                </a:cxn>
                <a:cxn ang="0">
                  <a:pos x="connsiteX1" y="connsiteY1"/>
                </a:cxn>
                <a:cxn ang="0">
                  <a:pos x="connsiteX2" y="connsiteY2"/>
                </a:cxn>
              </a:cxnLst>
              <a:rect l="l" t="t" r="r" b="b"/>
              <a:pathLst>
                <a:path w="286264" h="137129">
                  <a:moveTo>
                    <a:pt x="0" y="0"/>
                  </a:moveTo>
                  <a:lnTo>
                    <a:pt x="253388" y="121186"/>
                  </a:lnTo>
                  <a:cubicBezTo>
                    <a:pt x="299291" y="143220"/>
                    <a:pt x="287356" y="137711"/>
                    <a:pt x="275421" y="132203"/>
                  </a:cubicBezTo>
                </a:path>
              </a:pathLst>
            </a:custGeom>
            <a:ln w="57150"/>
          </p:spPr>
          <p:style>
            <a:lnRef idx="1">
              <a:schemeClr val="accent6"/>
            </a:lnRef>
            <a:fillRef idx="0">
              <a:schemeClr val="accent6"/>
            </a:fillRef>
            <a:effectRef idx="0">
              <a:schemeClr val="accent6"/>
            </a:effectRef>
            <a:fontRef idx="minor">
              <a:schemeClr val="tx1"/>
            </a:fontRef>
          </p:style>
          <p:txBody>
            <a:bodyPr rtlCol="0" anchor="ctr"/>
            <a:lstStyle/>
            <a:p>
              <a:pPr algn="ctr"/>
              <a:endParaRPr kumimoji="1" lang="ja-JP" altLang="en-US"/>
            </a:p>
          </p:txBody>
        </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67852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870425" y="5744294"/>
            <a:ext cx="4258816" cy="1143000"/>
          </a:xfrm>
        </p:spPr>
        <p:txBody>
          <a:bodyPr/>
          <a:lstStyle/>
          <a:p>
            <a:r>
              <a:rPr lang="ja-JP" altLang="en-US" dirty="0" smtClean="0"/>
              <a:t>スラウェシ島</a:t>
            </a:r>
            <a:endParaRPr kumimoji="1" lang="ja-JP" altLang="en-US" dirty="0"/>
          </a:p>
        </p:txBody>
      </p:sp>
      <p:sp>
        <p:nvSpPr>
          <p:cNvPr id="3" name="コンテンツ プレースホルダー 2"/>
          <p:cNvSpPr>
            <a:spLocks noGrp="1"/>
          </p:cNvSpPr>
          <p:nvPr>
            <p:ph idx="1"/>
          </p:nvPr>
        </p:nvSpPr>
        <p:spPr>
          <a:xfrm>
            <a:off x="107504" y="0"/>
            <a:ext cx="4258816" cy="4525963"/>
          </a:xfrm>
        </p:spPr>
        <p:txBody>
          <a:bodyPr/>
          <a:lstStyle/>
          <a:p>
            <a:r>
              <a:rPr kumimoji="1" lang="ja-JP" altLang="en-US" dirty="0" smtClean="0"/>
              <a:t>北スウェラシ海溝が南側から沈み込み</a:t>
            </a:r>
            <a:endParaRPr kumimoji="1" lang="ja-JP" altLang="en-US" dirty="0"/>
          </a:p>
        </p:txBody>
      </p:sp>
      <p:pic>
        <p:nvPicPr>
          <p:cNvPr id="4" name="Picture 2" descr="C:\Users\hirata\Desktop\フィリピンマニラ\Cardwell-Fig.2.jpg"/>
          <p:cNvPicPr>
            <a:picLocks noChangeAspect="1" noChangeArrowheads="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621226" y="9278"/>
            <a:ext cx="4559286" cy="5867994"/>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0242" name="Picture 2" descr="C:\Users\hirata\Desktop\フィリピンマニラ\Cardwell-J.jpg"/>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001566" y="1124744"/>
            <a:ext cx="2686740" cy="2913789"/>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0243" name="Picture 3" descr="C:\Users\hirata\Desktop\フィリピンマニラ\Cardwell-K.jpg"/>
          <p:cNvPicPr>
            <a:picLocks noChangeAspect="1" noChangeArrowheads="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763688" y="4038533"/>
            <a:ext cx="3106737" cy="244475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7" name="正方形/長方形 6"/>
          <p:cNvSpPr/>
          <p:nvPr/>
        </p:nvSpPr>
        <p:spPr>
          <a:xfrm rot="5400000">
            <a:off x="6628529" y="4756847"/>
            <a:ext cx="999507" cy="648074"/>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6012159" y="4582291"/>
            <a:ext cx="792085" cy="998347"/>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 name="直線矢印コネクタ 5"/>
          <p:cNvCxnSpPr>
            <a:stCxn id="10242" idx="3"/>
          </p:cNvCxnSpPr>
          <p:nvPr/>
        </p:nvCxnSpPr>
        <p:spPr>
          <a:xfrm>
            <a:off x="4688306" y="2581639"/>
            <a:ext cx="2439976" cy="1855473"/>
          </a:xfrm>
          <a:prstGeom prst="straightConnector1">
            <a:avLst/>
          </a:prstGeom>
          <a:ln>
            <a:tailEnd type="arrow"/>
          </a:ln>
        </p:spPr>
        <p:style>
          <a:lnRef idx="1">
            <a:schemeClr val="accent6"/>
          </a:lnRef>
          <a:fillRef idx="0">
            <a:schemeClr val="accent6"/>
          </a:fillRef>
          <a:effectRef idx="0">
            <a:schemeClr val="accent6"/>
          </a:effectRef>
          <a:fontRef idx="minor">
            <a:schemeClr val="tx1"/>
          </a:fontRef>
        </p:style>
      </p:cxnSp>
      <p:cxnSp>
        <p:nvCxnSpPr>
          <p:cNvPr id="11" name="直線矢印コネクタ 10"/>
          <p:cNvCxnSpPr/>
          <p:nvPr/>
        </p:nvCxnSpPr>
        <p:spPr>
          <a:xfrm>
            <a:off x="4460893" y="4797152"/>
            <a:ext cx="1447401" cy="216024"/>
          </a:xfrm>
          <a:prstGeom prst="straightConnector1">
            <a:avLst/>
          </a:prstGeom>
          <a:ln>
            <a:tailEnd type="arrow"/>
          </a:ln>
        </p:spPr>
        <p:style>
          <a:lnRef idx="1">
            <a:schemeClr val="accent6"/>
          </a:lnRef>
          <a:fillRef idx="0">
            <a:schemeClr val="accent6"/>
          </a:fillRef>
          <a:effectRef idx="0">
            <a:schemeClr val="accent6"/>
          </a:effectRef>
          <a:fontRef idx="minor">
            <a:schemeClr val="tx1"/>
          </a:fontRef>
        </p:style>
      </p:cxnSp>
      <p:grpSp>
        <p:nvGrpSpPr>
          <p:cNvPr id="13" name="グループ化 12"/>
          <p:cNvGrpSpPr/>
          <p:nvPr/>
        </p:nvGrpSpPr>
        <p:grpSpPr>
          <a:xfrm>
            <a:off x="2423711" y="1784733"/>
            <a:ext cx="1817783" cy="4079384"/>
            <a:chOff x="2423711" y="1784733"/>
            <a:chExt cx="1817783" cy="4079384"/>
          </a:xfrm>
        </p:grpSpPr>
        <p:sp>
          <p:nvSpPr>
            <p:cNvPr id="10" name="フリーフォーム 9"/>
            <p:cNvSpPr/>
            <p:nvPr/>
          </p:nvSpPr>
          <p:spPr>
            <a:xfrm>
              <a:off x="3249976" y="1784733"/>
              <a:ext cx="991518" cy="1366091"/>
            </a:xfrm>
            <a:custGeom>
              <a:avLst/>
              <a:gdLst>
                <a:gd name="connsiteX0" fmla="*/ 991518 w 991518"/>
                <a:gd name="connsiteY0" fmla="*/ 0 h 1366091"/>
                <a:gd name="connsiteX1" fmla="*/ 760164 w 991518"/>
                <a:gd name="connsiteY1" fmla="*/ 77118 h 1366091"/>
                <a:gd name="connsiteX2" fmla="*/ 705079 w 991518"/>
                <a:gd name="connsiteY2" fmla="*/ 297455 h 1366091"/>
                <a:gd name="connsiteX3" fmla="*/ 572877 w 991518"/>
                <a:gd name="connsiteY3" fmla="*/ 1167787 h 1366091"/>
                <a:gd name="connsiteX4" fmla="*/ 0 w 991518"/>
                <a:gd name="connsiteY4" fmla="*/ 1366091 h 1366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518" h="1366091">
                  <a:moveTo>
                    <a:pt x="991518" y="0"/>
                  </a:moveTo>
                  <a:cubicBezTo>
                    <a:pt x="899711" y="13771"/>
                    <a:pt x="807904" y="27542"/>
                    <a:pt x="760164" y="77118"/>
                  </a:cubicBezTo>
                  <a:cubicBezTo>
                    <a:pt x="712424" y="126694"/>
                    <a:pt x="736293" y="115677"/>
                    <a:pt x="705079" y="297455"/>
                  </a:cubicBezTo>
                  <a:cubicBezTo>
                    <a:pt x="673864" y="479233"/>
                    <a:pt x="690390" y="989681"/>
                    <a:pt x="572877" y="1167787"/>
                  </a:cubicBezTo>
                  <a:cubicBezTo>
                    <a:pt x="455364" y="1345893"/>
                    <a:pt x="227682" y="1355992"/>
                    <a:pt x="0" y="1366091"/>
                  </a:cubicBezTo>
                </a:path>
              </a:pathLst>
            </a:custGeom>
            <a:ln w="57150"/>
          </p:spPr>
          <p:style>
            <a:lnRef idx="1">
              <a:schemeClr val="accent6"/>
            </a:lnRef>
            <a:fillRef idx="0">
              <a:schemeClr val="accent6"/>
            </a:fillRef>
            <a:effectRef idx="0">
              <a:schemeClr val="accent6"/>
            </a:effectRef>
            <a:fontRef idx="minor">
              <a:schemeClr val="tx1"/>
            </a:fontRef>
          </p:style>
          <p:txBody>
            <a:bodyPr rtlCol="0" anchor="ctr"/>
            <a:lstStyle/>
            <a:p>
              <a:pPr algn="ctr"/>
              <a:endParaRPr kumimoji="1" lang="ja-JP" altLang="en-US"/>
            </a:p>
          </p:txBody>
        </p:sp>
        <p:sp>
          <p:nvSpPr>
            <p:cNvPr id="12" name="フリーフォーム 11"/>
            <p:cNvSpPr/>
            <p:nvPr/>
          </p:nvSpPr>
          <p:spPr>
            <a:xfrm>
              <a:off x="2423711" y="4657608"/>
              <a:ext cx="1266940" cy="1206509"/>
            </a:xfrm>
            <a:custGeom>
              <a:avLst/>
              <a:gdLst>
                <a:gd name="connsiteX0" fmla="*/ 0 w 1266940"/>
                <a:gd name="connsiteY0" fmla="*/ 2527 h 1206509"/>
                <a:gd name="connsiteX1" fmla="*/ 616944 w 1266940"/>
                <a:gd name="connsiteY1" fmla="*/ 90662 h 1206509"/>
                <a:gd name="connsiteX2" fmla="*/ 815248 w 1266940"/>
                <a:gd name="connsiteY2" fmla="*/ 597438 h 1206509"/>
                <a:gd name="connsiteX3" fmla="*/ 947450 w 1266940"/>
                <a:gd name="connsiteY3" fmla="*/ 1115231 h 1206509"/>
                <a:gd name="connsiteX4" fmla="*/ 1266940 w 1266940"/>
                <a:gd name="connsiteY4" fmla="*/ 1203365 h 1206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6940" h="1206509">
                  <a:moveTo>
                    <a:pt x="0" y="2527"/>
                  </a:moveTo>
                  <a:cubicBezTo>
                    <a:pt x="240534" y="-2982"/>
                    <a:pt x="481069" y="-8490"/>
                    <a:pt x="616944" y="90662"/>
                  </a:cubicBezTo>
                  <a:cubicBezTo>
                    <a:pt x="752819" y="189814"/>
                    <a:pt x="760164" y="426677"/>
                    <a:pt x="815248" y="597438"/>
                  </a:cubicBezTo>
                  <a:cubicBezTo>
                    <a:pt x="870332" y="768199"/>
                    <a:pt x="872168" y="1014243"/>
                    <a:pt x="947450" y="1115231"/>
                  </a:cubicBezTo>
                  <a:cubicBezTo>
                    <a:pt x="1022732" y="1216219"/>
                    <a:pt x="1144836" y="1209792"/>
                    <a:pt x="1266940" y="1203365"/>
                  </a:cubicBezTo>
                </a:path>
              </a:pathLst>
            </a:custGeom>
            <a:ln w="57150"/>
          </p:spPr>
          <p:style>
            <a:lnRef idx="1">
              <a:schemeClr val="accent6"/>
            </a:lnRef>
            <a:fillRef idx="0">
              <a:schemeClr val="accent6"/>
            </a:fillRef>
            <a:effectRef idx="0">
              <a:schemeClr val="accent6"/>
            </a:effectRef>
            <a:fontRef idx="minor">
              <a:schemeClr val="tx1"/>
            </a:fontRef>
          </p:style>
          <p:txBody>
            <a:bodyPr rtlCol="0" anchor="ctr"/>
            <a:lstStyle/>
            <a:p>
              <a:pPr algn="ctr"/>
              <a:endParaRPr kumimoji="1" lang="ja-JP" altLang="en-US"/>
            </a:p>
          </p:txBody>
        </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60515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148064" y="5712837"/>
            <a:ext cx="3898776" cy="1143000"/>
          </a:xfrm>
        </p:spPr>
        <p:txBody>
          <a:bodyPr/>
          <a:lstStyle/>
          <a:p>
            <a:r>
              <a:rPr kumimoji="1" lang="ja-JP" altLang="en-US" dirty="0" smtClean="0"/>
              <a:t>ミンダナオ島</a:t>
            </a:r>
            <a:endParaRPr kumimoji="1" lang="ja-JP" altLang="en-US" dirty="0"/>
          </a:p>
        </p:txBody>
      </p:sp>
      <p:sp>
        <p:nvSpPr>
          <p:cNvPr id="3" name="コンテンツ プレースホルダー 2"/>
          <p:cNvSpPr>
            <a:spLocks noGrp="1"/>
          </p:cNvSpPr>
          <p:nvPr>
            <p:ph idx="1"/>
          </p:nvPr>
        </p:nvSpPr>
        <p:spPr>
          <a:xfrm>
            <a:off x="-396552" y="426370"/>
            <a:ext cx="2664296" cy="2138534"/>
          </a:xfrm>
        </p:spPr>
        <p:txBody>
          <a:bodyPr>
            <a:normAutofit fontScale="55000" lnSpcReduction="20000"/>
          </a:bodyPr>
          <a:lstStyle/>
          <a:p>
            <a:r>
              <a:rPr lang="ja-JP" altLang="en-US" dirty="0"/>
              <a:t>フィリピン海溝が東側から沈み込み（深く急）</a:t>
            </a:r>
            <a:endParaRPr lang="en-US" altLang="ja-JP" dirty="0"/>
          </a:p>
          <a:p>
            <a:r>
              <a:rPr lang="en-US" altLang="ja-JP" dirty="0" err="1" smtClean="0"/>
              <a:t>Cotabato</a:t>
            </a:r>
            <a:r>
              <a:rPr lang="ja-JP" altLang="en-US" dirty="0" smtClean="0"/>
              <a:t>海溝</a:t>
            </a:r>
            <a:r>
              <a:rPr lang="ja-JP" altLang="en-US" dirty="0"/>
              <a:t>が西から沈み込み（浅い</a:t>
            </a:r>
            <a:r>
              <a:rPr lang="ja-JP" altLang="en-US" dirty="0" smtClean="0"/>
              <a:t>）</a:t>
            </a:r>
            <a:endParaRPr lang="en-US" altLang="ja-JP" dirty="0" smtClean="0"/>
          </a:p>
          <a:p>
            <a:r>
              <a:rPr lang="en-US" altLang="ja-JP" dirty="0" err="1" smtClean="0"/>
              <a:t>Moluca</a:t>
            </a:r>
            <a:r>
              <a:rPr lang="en-US" altLang="ja-JP" dirty="0" smtClean="0"/>
              <a:t> Basin</a:t>
            </a:r>
            <a:r>
              <a:rPr lang="ja-JP" altLang="en-US" dirty="0" smtClean="0"/>
              <a:t>で海溝が複数平行</a:t>
            </a:r>
            <a:endParaRPr lang="ja-JP" altLang="en-US" dirty="0"/>
          </a:p>
          <a:p>
            <a:endParaRPr kumimoji="1" lang="ja-JP" altLang="en-US" dirty="0"/>
          </a:p>
        </p:txBody>
      </p:sp>
      <p:pic>
        <p:nvPicPr>
          <p:cNvPr id="4" name="Picture 2" descr="C:\Users\hirata\Desktop\フィリピンマニラ\Cardwell-Fig.2.jpg"/>
          <p:cNvPicPr>
            <a:picLocks noChangeAspect="1" noChangeArrowheads="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621226" y="9278"/>
            <a:ext cx="4559286" cy="5867994"/>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9218" name="Picture 2" descr="C:\Users\hirata\Desktop\フィリピンマニラ\Cardwell-F.jpg"/>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199835" y="188641"/>
            <a:ext cx="2591836" cy="2016224"/>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9219" name="Picture 3" descr="C:\Users\hirata\Desktop\フィリピンマニラ\地震Ｇ.png"/>
          <p:cNvPicPr>
            <a:picLocks noChangeAspect="1" noChangeArrowheads="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199835" y="2492897"/>
            <a:ext cx="2534521" cy="1826638"/>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9220" name="Picture 4" descr="C:\Users\hirata\Desktop\フィリピンマニラ\地震Ｈ.png"/>
          <p:cNvPicPr>
            <a:picLocks noChangeAspect="1" noChangeArrowheads="1"/>
          </p:cNvPicPr>
          <p:nvPr/>
        </p:nvPicPr>
        <p:blipFill>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199835" y="4437113"/>
            <a:ext cx="2597622" cy="2016224"/>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8" name="正方形/長方形 7"/>
          <p:cNvSpPr/>
          <p:nvPr/>
        </p:nvSpPr>
        <p:spPr>
          <a:xfrm>
            <a:off x="6228184" y="3717032"/>
            <a:ext cx="2268439" cy="378647"/>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6228184" y="4095679"/>
            <a:ext cx="2268439" cy="341434"/>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rot="982225">
            <a:off x="5825444" y="4176123"/>
            <a:ext cx="2895856" cy="546369"/>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8" name="グループ化 17"/>
          <p:cNvGrpSpPr/>
          <p:nvPr/>
        </p:nvGrpSpPr>
        <p:grpSpPr>
          <a:xfrm>
            <a:off x="2666082" y="539827"/>
            <a:ext cx="1817783" cy="5563518"/>
            <a:chOff x="2666082" y="539827"/>
            <a:chExt cx="1817783" cy="5563518"/>
          </a:xfrm>
        </p:grpSpPr>
        <p:sp>
          <p:nvSpPr>
            <p:cNvPr id="12" name="フリーフォーム 11"/>
            <p:cNvSpPr/>
            <p:nvPr/>
          </p:nvSpPr>
          <p:spPr>
            <a:xfrm>
              <a:off x="3073706" y="539827"/>
              <a:ext cx="1277957" cy="1388125"/>
            </a:xfrm>
            <a:custGeom>
              <a:avLst/>
              <a:gdLst>
                <a:gd name="connsiteX0" fmla="*/ 1277957 w 1277957"/>
                <a:gd name="connsiteY0" fmla="*/ 0 h 1388125"/>
                <a:gd name="connsiteX1" fmla="*/ 958467 w 1277957"/>
                <a:gd name="connsiteY1" fmla="*/ 143219 h 1388125"/>
                <a:gd name="connsiteX2" fmla="*/ 616945 w 1277957"/>
                <a:gd name="connsiteY2" fmla="*/ 297455 h 1388125"/>
                <a:gd name="connsiteX3" fmla="*/ 0 w 1277957"/>
                <a:gd name="connsiteY3" fmla="*/ 1388125 h 1388125"/>
              </a:gdLst>
              <a:ahLst/>
              <a:cxnLst>
                <a:cxn ang="0">
                  <a:pos x="connsiteX0" y="connsiteY0"/>
                </a:cxn>
                <a:cxn ang="0">
                  <a:pos x="connsiteX1" y="connsiteY1"/>
                </a:cxn>
                <a:cxn ang="0">
                  <a:pos x="connsiteX2" y="connsiteY2"/>
                </a:cxn>
                <a:cxn ang="0">
                  <a:pos x="connsiteX3" y="connsiteY3"/>
                </a:cxn>
              </a:cxnLst>
              <a:rect l="l" t="t" r="r" b="b"/>
              <a:pathLst>
                <a:path w="1277957" h="1388125">
                  <a:moveTo>
                    <a:pt x="1277957" y="0"/>
                  </a:moveTo>
                  <a:lnTo>
                    <a:pt x="958467" y="143219"/>
                  </a:lnTo>
                  <a:cubicBezTo>
                    <a:pt x="848298" y="192795"/>
                    <a:pt x="776689" y="89971"/>
                    <a:pt x="616945" y="297455"/>
                  </a:cubicBezTo>
                  <a:cubicBezTo>
                    <a:pt x="457201" y="504939"/>
                    <a:pt x="228600" y="946532"/>
                    <a:pt x="0" y="1388125"/>
                  </a:cubicBezTo>
                </a:path>
              </a:pathLst>
            </a:custGeom>
            <a:ln w="57150"/>
          </p:spPr>
          <p:style>
            <a:lnRef idx="1">
              <a:schemeClr val="accent6"/>
            </a:lnRef>
            <a:fillRef idx="0">
              <a:schemeClr val="accent6"/>
            </a:fillRef>
            <a:effectRef idx="0">
              <a:schemeClr val="accent6"/>
            </a:effectRef>
            <a:fontRef idx="minor">
              <a:schemeClr val="tx1"/>
            </a:fontRef>
          </p:style>
          <p:txBody>
            <a:bodyPr rtlCol="0" anchor="ctr"/>
            <a:lstStyle/>
            <a:p>
              <a:pPr algn="ctr"/>
              <a:endParaRPr kumimoji="1" lang="ja-JP" altLang="en-US"/>
            </a:p>
          </p:txBody>
        </p:sp>
        <p:sp>
          <p:nvSpPr>
            <p:cNvPr id="13" name="フリーフォーム 12"/>
            <p:cNvSpPr/>
            <p:nvPr/>
          </p:nvSpPr>
          <p:spPr>
            <a:xfrm>
              <a:off x="2666082" y="4720419"/>
              <a:ext cx="1586429" cy="1382926"/>
            </a:xfrm>
            <a:custGeom>
              <a:avLst/>
              <a:gdLst>
                <a:gd name="connsiteX0" fmla="*/ 0 w 1586429"/>
                <a:gd name="connsiteY0" fmla="*/ 1382926 h 1382926"/>
                <a:gd name="connsiteX1" fmla="*/ 594911 w 1586429"/>
                <a:gd name="connsiteY1" fmla="*/ 490559 h 1382926"/>
                <a:gd name="connsiteX2" fmla="*/ 1101687 w 1586429"/>
                <a:gd name="connsiteY2" fmla="*/ 60901 h 1382926"/>
                <a:gd name="connsiteX3" fmla="*/ 1266940 w 1586429"/>
                <a:gd name="connsiteY3" fmla="*/ 49885 h 1382926"/>
                <a:gd name="connsiteX4" fmla="*/ 1586429 w 1586429"/>
                <a:gd name="connsiteY4" fmla="*/ 501576 h 1382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6429" h="1382926">
                  <a:moveTo>
                    <a:pt x="0" y="1382926"/>
                  </a:moveTo>
                  <a:cubicBezTo>
                    <a:pt x="205648" y="1046911"/>
                    <a:pt x="411296" y="710897"/>
                    <a:pt x="594911" y="490559"/>
                  </a:cubicBezTo>
                  <a:cubicBezTo>
                    <a:pt x="778526" y="270221"/>
                    <a:pt x="989682" y="134347"/>
                    <a:pt x="1101687" y="60901"/>
                  </a:cubicBezTo>
                  <a:cubicBezTo>
                    <a:pt x="1213692" y="-12545"/>
                    <a:pt x="1186150" y="-23561"/>
                    <a:pt x="1266940" y="49885"/>
                  </a:cubicBezTo>
                  <a:cubicBezTo>
                    <a:pt x="1347730" y="123331"/>
                    <a:pt x="1467079" y="312453"/>
                    <a:pt x="1586429" y="501576"/>
                  </a:cubicBezTo>
                </a:path>
              </a:pathLst>
            </a:custGeom>
            <a:ln w="57150"/>
          </p:spPr>
          <p:style>
            <a:lnRef idx="1">
              <a:schemeClr val="accent6"/>
            </a:lnRef>
            <a:fillRef idx="0">
              <a:schemeClr val="accent6"/>
            </a:fillRef>
            <a:effectRef idx="0">
              <a:schemeClr val="accent6"/>
            </a:effectRef>
            <a:fontRef idx="minor">
              <a:schemeClr val="tx1"/>
            </a:fontRef>
          </p:style>
          <p:txBody>
            <a:bodyPr rtlCol="0" anchor="ctr"/>
            <a:lstStyle/>
            <a:p>
              <a:pPr algn="ctr"/>
              <a:endParaRPr kumimoji="1" lang="ja-JP" altLang="en-US"/>
            </a:p>
          </p:txBody>
        </p:sp>
        <p:sp>
          <p:nvSpPr>
            <p:cNvPr id="15" name="フリーフォーム 14"/>
            <p:cNvSpPr/>
            <p:nvPr/>
          </p:nvSpPr>
          <p:spPr>
            <a:xfrm>
              <a:off x="2886419" y="2816453"/>
              <a:ext cx="1412907" cy="1303855"/>
            </a:xfrm>
            <a:custGeom>
              <a:avLst/>
              <a:gdLst>
                <a:gd name="connsiteX0" fmla="*/ 0 w 1412907"/>
                <a:gd name="connsiteY0" fmla="*/ 1303855 h 1303855"/>
                <a:gd name="connsiteX1" fmla="*/ 561861 w 1412907"/>
                <a:gd name="connsiteY1" fmla="*/ 488607 h 1303855"/>
                <a:gd name="connsiteX2" fmla="*/ 936434 w 1412907"/>
                <a:gd name="connsiteY2" fmla="*/ 36916 h 1303855"/>
                <a:gd name="connsiteX3" fmla="*/ 1377109 w 1412907"/>
                <a:gd name="connsiteY3" fmla="*/ 25899 h 1303855"/>
                <a:gd name="connsiteX4" fmla="*/ 1355075 w 1412907"/>
                <a:gd name="connsiteY4" fmla="*/ 25899 h 1303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2907" h="1303855">
                  <a:moveTo>
                    <a:pt x="0" y="1303855"/>
                  </a:moveTo>
                  <a:cubicBezTo>
                    <a:pt x="202894" y="1001809"/>
                    <a:pt x="405789" y="699763"/>
                    <a:pt x="561861" y="488607"/>
                  </a:cubicBezTo>
                  <a:cubicBezTo>
                    <a:pt x="717933" y="277451"/>
                    <a:pt x="800559" y="114034"/>
                    <a:pt x="936434" y="36916"/>
                  </a:cubicBezTo>
                  <a:cubicBezTo>
                    <a:pt x="1072309" y="-40202"/>
                    <a:pt x="1307336" y="27735"/>
                    <a:pt x="1377109" y="25899"/>
                  </a:cubicBezTo>
                  <a:cubicBezTo>
                    <a:pt x="1446882" y="24063"/>
                    <a:pt x="1400978" y="24981"/>
                    <a:pt x="1355075" y="25899"/>
                  </a:cubicBezTo>
                </a:path>
              </a:pathLst>
            </a:custGeom>
            <a:ln w="57150"/>
          </p:spPr>
          <p:style>
            <a:lnRef idx="1">
              <a:schemeClr val="accent6"/>
            </a:lnRef>
            <a:fillRef idx="0">
              <a:schemeClr val="accent6"/>
            </a:fillRef>
            <a:effectRef idx="0">
              <a:schemeClr val="accent6"/>
            </a:effectRef>
            <a:fontRef idx="minor">
              <a:schemeClr val="tx1"/>
            </a:fontRef>
          </p:style>
          <p:txBody>
            <a:bodyPr rtlCol="0" anchor="ctr"/>
            <a:lstStyle/>
            <a:p>
              <a:pPr algn="ctr"/>
              <a:endParaRPr kumimoji="1" lang="ja-JP" altLang="en-US"/>
            </a:p>
          </p:txBody>
        </p:sp>
        <p:sp>
          <p:nvSpPr>
            <p:cNvPr id="17" name="フリーフォーム 16"/>
            <p:cNvSpPr/>
            <p:nvPr/>
          </p:nvSpPr>
          <p:spPr>
            <a:xfrm>
              <a:off x="4087258" y="4792337"/>
              <a:ext cx="396607" cy="33051"/>
            </a:xfrm>
            <a:custGeom>
              <a:avLst/>
              <a:gdLst>
                <a:gd name="connsiteX0" fmla="*/ 0 w 396607"/>
                <a:gd name="connsiteY0" fmla="*/ 0 h 33051"/>
                <a:gd name="connsiteX1" fmla="*/ 396607 w 396607"/>
                <a:gd name="connsiteY1" fmla="*/ 33051 h 33051"/>
              </a:gdLst>
              <a:ahLst/>
              <a:cxnLst>
                <a:cxn ang="0">
                  <a:pos x="connsiteX0" y="connsiteY0"/>
                </a:cxn>
                <a:cxn ang="0">
                  <a:pos x="connsiteX1" y="connsiteY1"/>
                </a:cxn>
              </a:cxnLst>
              <a:rect l="l" t="t" r="r" b="b"/>
              <a:pathLst>
                <a:path w="396607" h="33051">
                  <a:moveTo>
                    <a:pt x="0" y="0"/>
                  </a:moveTo>
                  <a:lnTo>
                    <a:pt x="396607" y="33051"/>
                  </a:lnTo>
                </a:path>
              </a:pathLst>
            </a:custGeom>
            <a:ln w="57150"/>
          </p:spPr>
          <p:style>
            <a:lnRef idx="1">
              <a:schemeClr val="accent6"/>
            </a:lnRef>
            <a:fillRef idx="0">
              <a:schemeClr val="accent6"/>
            </a:fillRef>
            <a:effectRef idx="0">
              <a:schemeClr val="accent6"/>
            </a:effectRef>
            <a:fontRef idx="minor">
              <a:schemeClr val="tx1"/>
            </a:fontRef>
          </p:style>
          <p:txBody>
            <a:bodyPr rtlCol="0" anchor="ctr"/>
            <a:lstStyle/>
            <a:p>
              <a:pPr algn="ctr"/>
              <a:endParaRPr kumimoji="1" lang="ja-JP" altLang="en-US"/>
            </a:p>
          </p:txBody>
        </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18008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dirty="0"/>
          </a:p>
        </p:txBody>
      </p:sp>
      <p:pic>
        <p:nvPicPr>
          <p:cNvPr id="5" name="Picture 2" descr="C:\Users\hirata\Desktop\フィリピンマニラ\mindanao2.jpg"/>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067944" y="188641"/>
            <a:ext cx="5256584" cy="6210855"/>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4" name="Picture 2" descr="C:\Users\hirata\Desktop\フィリピンマニラ\Cardwell-fig11.jpg"/>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6641" y="188641"/>
            <a:ext cx="4051303" cy="3771336"/>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6" name="Picture 2" descr="C:\Users\hirata\Desktop\フィリピンマニラ\1-s2.0-S0012821X03004163-gr3.jpg"/>
          <p:cNvPicPr>
            <a:picLocks noChangeAspect="1" noChangeArrowheads="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763688" y="3952448"/>
            <a:ext cx="2140251" cy="2905552"/>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7" name="テキスト ボックス 6"/>
          <p:cNvSpPr txBox="1"/>
          <p:nvPr/>
        </p:nvSpPr>
        <p:spPr>
          <a:xfrm>
            <a:off x="107505" y="5657671"/>
            <a:ext cx="1872208" cy="1200329"/>
          </a:xfrm>
          <a:prstGeom prst="rect">
            <a:avLst/>
          </a:prstGeom>
          <a:noFill/>
        </p:spPr>
        <p:txBody>
          <a:bodyPr wrap="square" rtlCol="0">
            <a:spAutoFit/>
          </a:bodyPr>
          <a:lstStyle/>
          <a:p>
            <a:r>
              <a:rPr lang="ja-JP" altLang="en-US" dirty="0" smtClean="0"/>
              <a:t>沈み込み帯を示唆する負の</a:t>
            </a:r>
            <a:r>
              <a:rPr lang="ja-JP" altLang="en-US" dirty="0"/>
              <a:t>重力</a:t>
            </a:r>
            <a:r>
              <a:rPr lang="ja-JP" altLang="en-US" dirty="0" smtClean="0"/>
              <a:t>異常が帯状に連なる</a:t>
            </a:r>
            <a:endParaRPr kumimoji="1" lang="ja-JP" alt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69124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147" name="Picture 3" descr="C:\Users\hirata\Desktop\フィリピンマニラ\Cardwell-Fig12a.jpg"/>
          <p:cNvPicPr>
            <a:picLocks noChangeAspect="1" noChangeArrowheads="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63501" y="0"/>
            <a:ext cx="3235788" cy="3136224"/>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2" name="タイトル 1"/>
          <p:cNvSpPr>
            <a:spLocks noGrp="1"/>
          </p:cNvSpPr>
          <p:nvPr>
            <p:ph type="title"/>
          </p:nvPr>
        </p:nvSpPr>
        <p:spPr>
          <a:xfrm>
            <a:off x="4993704" y="274638"/>
            <a:ext cx="3826768" cy="1143000"/>
          </a:xfrm>
        </p:spPr>
        <p:txBody>
          <a:bodyPr/>
          <a:lstStyle/>
          <a:p>
            <a:r>
              <a:rPr lang="en-US" altLang="ja-JP" dirty="0" err="1" smtClean="0"/>
              <a:t>Molucca</a:t>
            </a:r>
            <a:r>
              <a:rPr lang="en-US" altLang="ja-JP" dirty="0" smtClean="0"/>
              <a:t> sea</a:t>
            </a:r>
            <a:endParaRPr kumimoji="1" lang="ja-JP" altLang="en-US" dirty="0"/>
          </a:p>
        </p:txBody>
      </p:sp>
      <p:pic>
        <p:nvPicPr>
          <p:cNvPr id="6146" name="Picture 2" descr="C:\Users\hirata\Desktop\フィリピンマニラ\Cardwell-fig11.jpg"/>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533701" y="1340768"/>
            <a:ext cx="5646811" cy="5256584"/>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6148" name="Picture 4" descr="C:\Users\hirata\Desktop\フィリピンマニラ\Cardwell-fig12b.jpg"/>
          <p:cNvPicPr>
            <a:picLocks noChangeAspect="1" noChangeArrowheads="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013432" y="3076785"/>
            <a:ext cx="2546012" cy="1930185"/>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6149" name="Picture 5" descr="C:\Users\hirata\Desktop\フィリピンマニラ\Cardwell-Fig12c.jpg"/>
          <p:cNvPicPr>
            <a:picLocks noChangeAspect="1" noChangeArrowheads="1"/>
          </p:cNvPicPr>
          <p:nvPr/>
        </p:nvPicPr>
        <p:blipFill>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952908" y="5027376"/>
            <a:ext cx="2414686" cy="1830624"/>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4" name="正方形/長方形 3"/>
          <p:cNvSpPr/>
          <p:nvPr/>
        </p:nvSpPr>
        <p:spPr>
          <a:xfrm>
            <a:off x="6300192" y="4653136"/>
            <a:ext cx="1095214" cy="1296144"/>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 name="直線矢印コネクタ 5"/>
          <p:cNvCxnSpPr/>
          <p:nvPr/>
        </p:nvCxnSpPr>
        <p:spPr>
          <a:xfrm flipH="1" flipV="1">
            <a:off x="3559444" y="4041877"/>
            <a:ext cx="2452716" cy="827283"/>
          </a:xfrm>
          <a:prstGeom prst="straightConnector1">
            <a:avLst/>
          </a:prstGeom>
          <a:ln w="7620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p:nvPr/>
        </p:nvCxnSpPr>
        <p:spPr>
          <a:xfrm flipH="1">
            <a:off x="3275856" y="5517232"/>
            <a:ext cx="2736304" cy="288032"/>
          </a:xfrm>
          <a:prstGeom prst="straightConnector1">
            <a:avLst/>
          </a:prstGeom>
          <a:ln w="762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633445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2" descr="C:\Users\hirata\Desktop\フィリピンマニラ\Cardwell-fig11.jpg"/>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707904" y="1569964"/>
            <a:ext cx="5400600" cy="5027388"/>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2" name="タイトル 1"/>
          <p:cNvSpPr>
            <a:spLocks noGrp="1"/>
          </p:cNvSpPr>
          <p:nvPr>
            <p:ph type="title"/>
          </p:nvPr>
        </p:nvSpPr>
        <p:spPr/>
        <p:txBody>
          <a:bodyPr/>
          <a:lstStyle/>
          <a:p>
            <a:r>
              <a:rPr kumimoji="1" lang="en-US" altLang="ja-JP" dirty="0" err="1" smtClean="0"/>
              <a:t>Molucca</a:t>
            </a:r>
            <a:r>
              <a:rPr kumimoji="1" lang="en-US" altLang="ja-JP" dirty="0" smtClean="0"/>
              <a:t> Basin </a:t>
            </a:r>
            <a:r>
              <a:rPr kumimoji="1" lang="ja-JP" altLang="en-US" dirty="0" smtClean="0"/>
              <a:t>の成因</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dirty="0"/>
          </a:p>
        </p:txBody>
      </p:sp>
      <p:pic>
        <p:nvPicPr>
          <p:cNvPr id="7170" name="Picture 2" descr="C:\Users\hirata\Desktop\フィリピンマニラ\Cardwell-Fig13a.jpg"/>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23528" y="4221088"/>
            <a:ext cx="3292475" cy="2249487"/>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7171" name="Picture 3" descr="C:\Users\hirata\Desktop\フィリピンマニラ\Cardwell-Fig13b.jpg"/>
          <p:cNvPicPr>
            <a:picLocks noChangeAspect="1" noChangeArrowheads="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716016" y="1484784"/>
            <a:ext cx="3017837" cy="2230437"/>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7172" name="Picture 4" descr="C:\Users\hirata\Desktop\フィリピンマニラ\Cardwell-Fig13c.jpg"/>
          <p:cNvPicPr>
            <a:picLocks noChangeAspect="1" noChangeArrowheads="1"/>
          </p:cNvPicPr>
          <p:nvPr/>
        </p:nvPicPr>
        <p:blipFill>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97967" y="1412776"/>
            <a:ext cx="3309937" cy="2441575"/>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32447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fade">
                                      <p:cBhvr>
                                        <p:cTn id="7" dur="1000"/>
                                        <p:tgtEl>
                                          <p:spTgt spid="7172"/>
                                        </p:tgtEl>
                                      </p:cBhvr>
                                    </p:animEffect>
                                    <p:anim calcmode="lin" valueType="num">
                                      <p:cBhvr>
                                        <p:cTn id="8" dur="1000" fill="hold"/>
                                        <p:tgtEl>
                                          <p:spTgt spid="7172"/>
                                        </p:tgtEl>
                                        <p:attrNameLst>
                                          <p:attrName>ppt_x</p:attrName>
                                        </p:attrNameLst>
                                      </p:cBhvr>
                                      <p:tavLst>
                                        <p:tav tm="0">
                                          <p:val>
                                            <p:strVal val="#ppt_x"/>
                                          </p:val>
                                        </p:tav>
                                        <p:tav tm="100000">
                                          <p:val>
                                            <p:strVal val="#ppt_x"/>
                                          </p:val>
                                        </p:tav>
                                      </p:tavLst>
                                    </p:anim>
                                    <p:anim calcmode="lin" valueType="num">
                                      <p:cBhvr>
                                        <p:cTn id="9" dur="1000" fill="hold"/>
                                        <p:tgtEl>
                                          <p:spTgt spid="717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171"/>
                                        </p:tgtEl>
                                        <p:attrNameLst>
                                          <p:attrName>style.visibility</p:attrName>
                                        </p:attrNameLst>
                                      </p:cBhvr>
                                      <p:to>
                                        <p:strVal val="visible"/>
                                      </p:to>
                                    </p:set>
                                    <p:animEffect transition="in" filter="fade">
                                      <p:cBhvr>
                                        <p:cTn id="14" dur="1000"/>
                                        <p:tgtEl>
                                          <p:spTgt spid="7171"/>
                                        </p:tgtEl>
                                      </p:cBhvr>
                                    </p:animEffect>
                                    <p:anim calcmode="lin" valueType="num">
                                      <p:cBhvr>
                                        <p:cTn id="15" dur="1000" fill="hold"/>
                                        <p:tgtEl>
                                          <p:spTgt spid="7171"/>
                                        </p:tgtEl>
                                        <p:attrNameLst>
                                          <p:attrName>ppt_x</p:attrName>
                                        </p:attrNameLst>
                                      </p:cBhvr>
                                      <p:tavLst>
                                        <p:tav tm="0">
                                          <p:val>
                                            <p:strVal val="#ppt_x"/>
                                          </p:val>
                                        </p:tav>
                                        <p:tav tm="100000">
                                          <p:val>
                                            <p:strVal val="#ppt_x"/>
                                          </p:val>
                                        </p:tav>
                                      </p:tavLst>
                                    </p:anim>
                                    <p:anim calcmode="lin" valueType="num">
                                      <p:cBhvr>
                                        <p:cTn id="16" dur="1000" fill="hold"/>
                                        <p:tgtEl>
                                          <p:spTgt spid="717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170"/>
                                        </p:tgtEl>
                                        <p:attrNameLst>
                                          <p:attrName>style.visibility</p:attrName>
                                        </p:attrNameLst>
                                      </p:cBhvr>
                                      <p:to>
                                        <p:strVal val="visible"/>
                                      </p:to>
                                    </p:set>
                                    <p:animEffect transition="in" filter="fade">
                                      <p:cBhvr>
                                        <p:cTn id="21" dur="1000"/>
                                        <p:tgtEl>
                                          <p:spTgt spid="7170"/>
                                        </p:tgtEl>
                                      </p:cBhvr>
                                    </p:animEffect>
                                    <p:anim calcmode="lin" valueType="num">
                                      <p:cBhvr>
                                        <p:cTn id="22" dur="1000" fill="hold"/>
                                        <p:tgtEl>
                                          <p:spTgt spid="7170"/>
                                        </p:tgtEl>
                                        <p:attrNameLst>
                                          <p:attrName>ppt_x</p:attrName>
                                        </p:attrNameLst>
                                      </p:cBhvr>
                                      <p:tavLst>
                                        <p:tav tm="0">
                                          <p:val>
                                            <p:strVal val="#ppt_x"/>
                                          </p:val>
                                        </p:tav>
                                        <p:tav tm="100000">
                                          <p:val>
                                            <p:strVal val="#ppt_x"/>
                                          </p:val>
                                        </p:tav>
                                      </p:tavLst>
                                    </p:anim>
                                    <p:anim calcmode="lin" valueType="num">
                                      <p:cBhvr>
                                        <p:cTn id="23" dur="1000" fill="hold"/>
                                        <p:tgtEl>
                                          <p:spTgt spid="717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3528" y="155613"/>
            <a:ext cx="4474840" cy="1143000"/>
          </a:xfrm>
        </p:spPr>
        <p:txBody>
          <a:bodyPr/>
          <a:lstStyle/>
          <a:p>
            <a:r>
              <a:rPr kumimoji="1" lang="ja-JP" altLang="en-US" dirty="0" smtClean="0"/>
              <a:t>火山弧の位置</a:t>
            </a:r>
            <a:endParaRPr kumimoji="1" lang="ja-JP" altLang="en-US" dirty="0"/>
          </a:p>
        </p:txBody>
      </p:sp>
      <p:sp>
        <p:nvSpPr>
          <p:cNvPr id="3" name="コンテンツ プレースホルダー 2"/>
          <p:cNvSpPr>
            <a:spLocks noGrp="1"/>
          </p:cNvSpPr>
          <p:nvPr>
            <p:ph idx="1"/>
          </p:nvPr>
        </p:nvSpPr>
        <p:spPr>
          <a:xfrm>
            <a:off x="-396552" y="1130014"/>
            <a:ext cx="5472608" cy="858826"/>
          </a:xfrm>
        </p:spPr>
        <p:txBody>
          <a:bodyPr>
            <a:normAutofit fontScale="85000" lnSpcReduction="10000"/>
          </a:bodyPr>
          <a:lstStyle/>
          <a:p>
            <a:r>
              <a:rPr kumimoji="1" lang="ja-JP" altLang="en-US" dirty="0" smtClean="0"/>
              <a:t>現在活動している火山の位置は、</a:t>
            </a:r>
            <a:r>
              <a:rPr lang="ja-JP" altLang="en-US" dirty="0" smtClean="0"/>
              <a:t>プレート沈み込みに対応している</a:t>
            </a:r>
            <a:endParaRPr kumimoji="1" lang="ja-JP" altLang="en-US" dirty="0"/>
          </a:p>
        </p:txBody>
      </p:sp>
      <p:pic>
        <p:nvPicPr>
          <p:cNvPr id="5122" name="Picture 2" descr="C:\Users\hirata\Desktop\フィリピンマニラ\Cardwell-Fig4.jpg"/>
          <p:cNvPicPr>
            <a:picLocks noChangeAspect="1" noChangeArrowheads="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076056" y="188640"/>
            <a:ext cx="4079748" cy="6408712"/>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grpSp>
        <p:nvGrpSpPr>
          <p:cNvPr id="10" name="グループ化 9"/>
          <p:cNvGrpSpPr/>
          <p:nvPr/>
        </p:nvGrpSpPr>
        <p:grpSpPr>
          <a:xfrm>
            <a:off x="6136395" y="404664"/>
            <a:ext cx="2170323" cy="5676647"/>
            <a:chOff x="6136395" y="404664"/>
            <a:chExt cx="2170323" cy="5676647"/>
          </a:xfrm>
        </p:grpSpPr>
        <p:sp>
          <p:nvSpPr>
            <p:cNvPr id="5" name="フリーフォーム 4"/>
            <p:cNvSpPr/>
            <p:nvPr/>
          </p:nvSpPr>
          <p:spPr>
            <a:xfrm rot="449547">
              <a:off x="6146658" y="404664"/>
              <a:ext cx="314734" cy="1721591"/>
            </a:xfrm>
            <a:custGeom>
              <a:avLst/>
              <a:gdLst>
                <a:gd name="connsiteX0" fmla="*/ 143973 w 199058"/>
                <a:gd name="connsiteY0" fmla="*/ 0 h 1399142"/>
                <a:gd name="connsiteX1" fmla="*/ 754 w 199058"/>
                <a:gd name="connsiteY1" fmla="*/ 583894 h 1399142"/>
                <a:gd name="connsiteX2" fmla="*/ 199058 w 199058"/>
                <a:gd name="connsiteY2" fmla="*/ 1399142 h 1399142"/>
              </a:gdLst>
              <a:ahLst/>
              <a:cxnLst>
                <a:cxn ang="0">
                  <a:pos x="connsiteX0" y="connsiteY0"/>
                </a:cxn>
                <a:cxn ang="0">
                  <a:pos x="connsiteX1" y="connsiteY1"/>
                </a:cxn>
                <a:cxn ang="0">
                  <a:pos x="connsiteX2" y="connsiteY2"/>
                </a:cxn>
              </a:cxnLst>
              <a:rect l="l" t="t" r="r" b="b"/>
              <a:pathLst>
                <a:path w="199058" h="1399142">
                  <a:moveTo>
                    <a:pt x="143973" y="0"/>
                  </a:moveTo>
                  <a:cubicBezTo>
                    <a:pt x="67773" y="175352"/>
                    <a:pt x="-8427" y="350704"/>
                    <a:pt x="754" y="583894"/>
                  </a:cubicBezTo>
                  <a:cubicBezTo>
                    <a:pt x="9935" y="817084"/>
                    <a:pt x="104496" y="1108113"/>
                    <a:pt x="199058" y="1399142"/>
                  </a:cubicBezTo>
                </a:path>
              </a:pathLst>
            </a:custGeom>
            <a:ln w="76200"/>
          </p:spPr>
          <p:style>
            <a:lnRef idx="1">
              <a:schemeClr val="accent6"/>
            </a:lnRef>
            <a:fillRef idx="0">
              <a:schemeClr val="accent6"/>
            </a:fillRef>
            <a:effectRef idx="0">
              <a:schemeClr val="accent6"/>
            </a:effectRef>
            <a:fontRef idx="minor">
              <a:schemeClr val="tx1"/>
            </a:fontRef>
          </p:style>
          <p:txBody>
            <a:bodyPr rtlCol="0" anchor="ctr"/>
            <a:lstStyle/>
            <a:p>
              <a:pPr algn="ctr"/>
              <a:endParaRPr kumimoji="1" lang="ja-JP" altLang="en-US"/>
            </a:p>
          </p:txBody>
        </p:sp>
        <p:sp>
          <p:nvSpPr>
            <p:cNvPr id="6" name="フリーフォーム 5"/>
            <p:cNvSpPr/>
            <p:nvPr/>
          </p:nvSpPr>
          <p:spPr>
            <a:xfrm rot="21284205">
              <a:off x="6844329" y="3522438"/>
              <a:ext cx="712631" cy="2287900"/>
            </a:xfrm>
            <a:custGeom>
              <a:avLst/>
              <a:gdLst>
                <a:gd name="connsiteX0" fmla="*/ 694063 w 712631"/>
                <a:gd name="connsiteY0" fmla="*/ 0 h 1972019"/>
                <a:gd name="connsiteX1" fmla="*/ 705080 w 712631"/>
                <a:gd name="connsiteY1" fmla="*/ 760164 h 1972019"/>
                <a:gd name="connsiteX2" fmla="*/ 594911 w 712631"/>
                <a:gd name="connsiteY2" fmla="*/ 1355075 h 1972019"/>
                <a:gd name="connsiteX3" fmla="*/ 473726 w 712631"/>
                <a:gd name="connsiteY3" fmla="*/ 1685581 h 1972019"/>
                <a:gd name="connsiteX4" fmla="*/ 0 w 712631"/>
                <a:gd name="connsiteY4" fmla="*/ 1972019 h 1972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631" h="1972019">
                  <a:moveTo>
                    <a:pt x="694063" y="0"/>
                  </a:moveTo>
                  <a:cubicBezTo>
                    <a:pt x="707834" y="267159"/>
                    <a:pt x="721605" y="534318"/>
                    <a:pt x="705080" y="760164"/>
                  </a:cubicBezTo>
                  <a:cubicBezTo>
                    <a:pt x="688555" y="986010"/>
                    <a:pt x="633470" y="1200839"/>
                    <a:pt x="594911" y="1355075"/>
                  </a:cubicBezTo>
                  <a:cubicBezTo>
                    <a:pt x="556352" y="1509311"/>
                    <a:pt x="572878" y="1582757"/>
                    <a:pt x="473726" y="1685581"/>
                  </a:cubicBezTo>
                  <a:cubicBezTo>
                    <a:pt x="374574" y="1788405"/>
                    <a:pt x="187287" y="1880212"/>
                    <a:pt x="0" y="1972019"/>
                  </a:cubicBezTo>
                </a:path>
              </a:pathLst>
            </a:custGeom>
            <a:ln w="76200"/>
          </p:spPr>
          <p:style>
            <a:lnRef idx="1">
              <a:schemeClr val="accent6"/>
            </a:lnRef>
            <a:fillRef idx="0">
              <a:schemeClr val="accent6"/>
            </a:fillRef>
            <a:effectRef idx="0">
              <a:schemeClr val="accent6"/>
            </a:effectRef>
            <a:fontRef idx="minor">
              <a:schemeClr val="tx1"/>
            </a:fontRef>
          </p:style>
          <p:txBody>
            <a:bodyPr rtlCol="0" anchor="ctr"/>
            <a:lstStyle/>
            <a:p>
              <a:pPr algn="ctr"/>
              <a:endParaRPr kumimoji="1" lang="ja-JP" altLang="en-US"/>
            </a:p>
          </p:txBody>
        </p:sp>
        <p:sp>
          <p:nvSpPr>
            <p:cNvPr id="7" name="フリーフォーム 6"/>
            <p:cNvSpPr/>
            <p:nvPr/>
          </p:nvSpPr>
          <p:spPr>
            <a:xfrm>
              <a:off x="7006728" y="1839817"/>
              <a:ext cx="1299990" cy="3371161"/>
            </a:xfrm>
            <a:custGeom>
              <a:avLst/>
              <a:gdLst>
                <a:gd name="connsiteX0" fmla="*/ 0 w 1299990"/>
                <a:gd name="connsiteY0" fmla="*/ 0 h 3371161"/>
                <a:gd name="connsiteX1" fmla="*/ 297455 w 1299990"/>
                <a:gd name="connsiteY1" fmla="*/ 561860 h 3371161"/>
                <a:gd name="connsiteX2" fmla="*/ 528809 w 1299990"/>
                <a:gd name="connsiteY2" fmla="*/ 1222872 h 3371161"/>
                <a:gd name="connsiteX3" fmla="*/ 716096 w 1299990"/>
                <a:gd name="connsiteY3" fmla="*/ 1696597 h 3371161"/>
                <a:gd name="connsiteX4" fmla="*/ 760164 w 1299990"/>
                <a:gd name="connsiteY4" fmla="*/ 2280491 h 3371161"/>
                <a:gd name="connsiteX5" fmla="*/ 1145754 w 1299990"/>
                <a:gd name="connsiteY5" fmla="*/ 2930487 h 3371161"/>
                <a:gd name="connsiteX6" fmla="*/ 1299990 w 1299990"/>
                <a:gd name="connsiteY6" fmla="*/ 3371161 h 3371161"/>
                <a:gd name="connsiteX7" fmla="*/ 1299990 w 1299990"/>
                <a:gd name="connsiteY7" fmla="*/ 3371161 h 3371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9990" h="3371161">
                  <a:moveTo>
                    <a:pt x="0" y="0"/>
                  </a:moveTo>
                  <a:cubicBezTo>
                    <a:pt x="104660" y="179024"/>
                    <a:pt x="209320" y="358048"/>
                    <a:pt x="297455" y="561860"/>
                  </a:cubicBezTo>
                  <a:cubicBezTo>
                    <a:pt x="385590" y="765672"/>
                    <a:pt x="459036" y="1033749"/>
                    <a:pt x="528809" y="1222872"/>
                  </a:cubicBezTo>
                  <a:cubicBezTo>
                    <a:pt x="598583" y="1411995"/>
                    <a:pt x="677537" y="1520327"/>
                    <a:pt x="716096" y="1696597"/>
                  </a:cubicBezTo>
                  <a:cubicBezTo>
                    <a:pt x="754655" y="1872867"/>
                    <a:pt x="688554" y="2074843"/>
                    <a:pt x="760164" y="2280491"/>
                  </a:cubicBezTo>
                  <a:cubicBezTo>
                    <a:pt x="831774" y="2486139"/>
                    <a:pt x="1055783" y="2748709"/>
                    <a:pt x="1145754" y="2930487"/>
                  </a:cubicBezTo>
                  <a:cubicBezTo>
                    <a:pt x="1235725" y="3112265"/>
                    <a:pt x="1299990" y="3371161"/>
                    <a:pt x="1299990" y="3371161"/>
                  </a:cubicBezTo>
                  <a:lnTo>
                    <a:pt x="1299990" y="3371161"/>
                  </a:lnTo>
                </a:path>
              </a:pathLst>
            </a:custGeom>
            <a:ln w="76200"/>
          </p:spPr>
          <p:style>
            <a:lnRef idx="1">
              <a:schemeClr val="accent6"/>
            </a:lnRef>
            <a:fillRef idx="0">
              <a:schemeClr val="accent6"/>
            </a:fillRef>
            <a:effectRef idx="0">
              <a:schemeClr val="accent6"/>
            </a:effectRef>
            <a:fontRef idx="minor">
              <a:schemeClr val="tx1"/>
            </a:fontRef>
          </p:style>
          <p:txBody>
            <a:bodyPr rtlCol="0" anchor="ctr"/>
            <a:lstStyle/>
            <a:p>
              <a:pPr algn="ctr"/>
              <a:endParaRPr kumimoji="1" lang="ja-JP" altLang="en-US"/>
            </a:p>
          </p:txBody>
        </p:sp>
        <p:sp>
          <p:nvSpPr>
            <p:cNvPr id="8" name="フリーフォーム 7"/>
            <p:cNvSpPr/>
            <p:nvPr/>
          </p:nvSpPr>
          <p:spPr>
            <a:xfrm>
              <a:off x="7921128" y="4847422"/>
              <a:ext cx="330506" cy="1233889"/>
            </a:xfrm>
            <a:custGeom>
              <a:avLst/>
              <a:gdLst>
                <a:gd name="connsiteX0" fmla="*/ 0 w 330506"/>
                <a:gd name="connsiteY0" fmla="*/ 1233889 h 1233889"/>
                <a:gd name="connsiteX1" fmla="*/ 330506 w 330506"/>
                <a:gd name="connsiteY1" fmla="*/ 0 h 1233889"/>
              </a:gdLst>
              <a:ahLst/>
              <a:cxnLst>
                <a:cxn ang="0">
                  <a:pos x="connsiteX0" y="connsiteY0"/>
                </a:cxn>
                <a:cxn ang="0">
                  <a:pos x="connsiteX1" y="connsiteY1"/>
                </a:cxn>
              </a:cxnLst>
              <a:rect l="l" t="t" r="r" b="b"/>
              <a:pathLst>
                <a:path w="330506" h="1233889">
                  <a:moveTo>
                    <a:pt x="0" y="1233889"/>
                  </a:moveTo>
                  <a:lnTo>
                    <a:pt x="330506" y="0"/>
                  </a:lnTo>
                </a:path>
              </a:pathLst>
            </a:custGeom>
            <a:ln w="76200"/>
          </p:spPr>
          <p:style>
            <a:lnRef idx="1">
              <a:schemeClr val="accent6"/>
            </a:lnRef>
            <a:fillRef idx="0">
              <a:schemeClr val="accent6"/>
            </a:fillRef>
            <a:effectRef idx="0">
              <a:schemeClr val="accent6"/>
            </a:effectRef>
            <a:fontRef idx="minor">
              <a:schemeClr val="tx1"/>
            </a:fontRef>
          </p:style>
          <p:txBody>
            <a:bodyPr rtlCol="0" anchor="ctr"/>
            <a:lstStyle/>
            <a:p>
              <a:pPr algn="ctr"/>
              <a:endParaRPr kumimoji="1" lang="ja-JP" altLang="en-US"/>
            </a:p>
          </p:txBody>
        </p:sp>
        <p:sp>
          <p:nvSpPr>
            <p:cNvPr id="9" name="フリーフォーム 8"/>
            <p:cNvSpPr/>
            <p:nvPr/>
          </p:nvSpPr>
          <p:spPr>
            <a:xfrm>
              <a:off x="6136395" y="5605803"/>
              <a:ext cx="649995" cy="45850"/>
            </a:xfrm>
            <a:custGeom>
              <a:avLst/>
              <a:gdLst>
                <a:gd name="connsiteX0" fmla="*/ 0 w 649995"/>
                <a:gd name="connsiteY0" fmla="*/ 12799 h 45850"/>
                <a:gd name="connsiteX1" fmla="*/ 242371 w 649995"/>
                <a:gd name="connsiteY1" fmla="*/ 1783 h 45850"/>
                <a:gd name="connsiteX2" fmla="*/ 649995 w 649995"/>
                <a:gd name="connsiteY2" fmla="*/ 45850 h 45850"/>
              </a:gdLst>
              <a:ahLst/>
              <a:cxnLst>
                <a:cxn ang="0">
                  <a:pos x="connsiteX0" y="connsiteY0"/>
                </a:cxn>
                <a:cxn ang="0">
                  <a:pos x="connsiteX1" y="connsiteY1"/>
                </a:cxn>
                <a:cxn ang="0">
                  <a:pos x="connsiteX2" y="connsiteY2"/>
                </a:cxn>
              </a:cxnLst>
              <a:rect l="l" t="t" r="r" b="b"/>
              <a:pathLst>
                <a:path w="649995" h="45850">
                  <a:moveTo>
                    <a:pt x="0" y="12799"/>
                  </a:moveTo>
                  <a:cubicBezTo>
                    <a:pt x="67019" y="4537"/>
                    <a:pt x="134039" y="-3725"/>
                    <a:pt x="242371" y="1783"/>
                  </a:cubicBezTo>
                  <a:cubicBezTo>
                    <a:pt x="350703" y="7291"/>
                    <a:pt x="500349" y="26570"/>
                    <a:pt x="649995" y="45850"/>
                  </a:cubicBezTo>
                </a:path>
              </a:pathLst>
            </a:custGeom>
            <a:ln w="76200"/>
          </p:spPr>
          <p:style>
            <a:lnRef idx="1">
              <a:schemeClr val="accent6"/>
            </a:lnRef>
            <a:fillRef idx="0">
              <a:schemeClr val="accent6"/>
            </a:fillRef>
            <a:effectRef idx="0">
              <a:schemeClr val="accent6"/>
            </a:effectRef>
            <a:fontRef idx="minor">
              <a:schemeClr val="tx1"/>
            </a:fontRef>
          </p:style>
          <p:txBody>
            <a:bodyPr rtlCol="0" anchor="ctr"/>
            <a:lstStyle/>
            <a:p>
              <a:pPr algn="ctr"/>
              <a:endParaRPr kumimoji="1" lang="ja-JP" altLang="en-US"/>
            </a:p>
          </p:txBody>
        </p:sp>
      </p:grpSp>
      <p:pic>
        <p:nvPicPr>
          <p:cNvPr id="11" name="Picture 2" descr="C:\Users\hirata\Desktop\Philtec.gif"/>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646506" y="2060848"/>
            <a:ext cx="2602258" cy="4698522"/>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32462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043608" y="235269"/>
            <a:ext cx="7894148" cy="648072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3" name="コンテンツ プレースホルダー 2"/>
          <p:cNvSpPr>
            <a:spLocks noGrp="1"/>
          </p:cNvSpPr>
          <p:nvPr>
            <p:ph idx="1"/>
          </p:nvPr>
        </p:nvSpPr>
        <p:spPr>
          <a:xfrm>
            <a:off x="6018809" y="3645024"/>
            <a:ext cx="2931750" cy="4525963"/>
          </a:xfrm>
        </p:spPr>
        <p:txBody>
          <a:bodyPr>
            <a:normAutofit/>
          </a:bodyPr>
          <a:lstStyle/>
          <a:p>
            <a:r>
              <a:rPr kumimoji="1" lang="ja-JP" altLang="en-US" sz="1600" b="1" dirty="0" smtClean="0"/>
              <a:t>白亜紀以降の堆積岩や火山岩、オフィオライト</a:t>
            </a:r>
            <a:r>
              <a:rPr lang="ja-JP" altLang="en-US" sz="1600" b="1" dirty="0" smtClean="0"/>
              <a:t>で構成されている</a:t>
            </a:r>
            <a:endParaRPr lang="en-US" altLang="ja-JP" sz="1600" b="1" dirty="0" smtClean="0"/>
          </a:p>
          <a:p>
            <a:r>
              <a:rPr lang="ja-JP" altLang="en-US" sz="1600" b="1" dirty="0" smtClean="0"/>
              <a:t>古生代～ジュラ紀の地域がわずかにパラワン島、スル諸島に位置</a:t>
            </a:r>
            <a:endParaRPr kumimoji="1" lang="en-US" altLang="ja-JP" sz="1600" b="1" dirty="0" smtClean="0"/>
          </a:p>
          <a:p>
            <a:r>
              <a:rPr lang="ja-JP" altLang="en-US" sz="1600" b="1" dirty="0" smtClean="0"/>
              <a:t>中新世にパラワン島地塊の衝突</a:t>
            </a:r>
            <a:endParaRPr lang="en-US" altLang="ja-JP" sz="1600" b="1" dirty="0"/>
          </a:p>
        </p:txBody>
      </p:sp>
      <p:sp>
        <p:nvSpPr>
          <p:cNvPr id="2" name="タイトル 1"/>
          <p:cNvSpPr>
            <a:spLocks noGrp="1"/>
          </p:cNvSpPr>
          <p:nvPr>
            <p:ph type="title"/>
          </p:nvPr>
        </p:nvSpPr>
        <p:spPr>
          <a:xfrm>
            <a:off x="-396552" y="116632"/>
            <a:ext cx="3754760" cy="1143000"/>
          </a:xfrm>
        </p:spPr>
        <p:txBody>
          <a:bodyPr>
            <a:normAutofit/>
          </a:bodyPr>
          <a:lstStyle/>
          <a:p>
            <a:r>
              <a:rPr kumimoji="1" lang="ja-JP" altLang="en-US" dirty="0" smtClean="0"/>
              <a:t>地質</a:t>
            </a:r>
            <a:endParaRPr kumimoji="1" lang="ja-JP" altLang="en-US" dirty="0"/>
          </a:p>
        </p:txBody>
      </p:sp>
      <p:grpSp>
        <p:nvGrpSpPr>
          <p:cNvPr id="13" name="グループ化 12"/>
          <p:cNvGrpSpPr/>
          <p:nvPr/>
        </p:nvGrpSpPr>
        <p:grpSpPr>
          <a:xfrm>
            <a:off x="-540568" y="2636912"/>
            <a:ext cx="5850698" cy="4269276"/>
            <a:chOff x="-540568" y="2636912"/>
            <a:chExt cx="5850698" cy="4269276"/>
          </a:xfrm>
        </p:grpSpPr>
        <p:sp>
          <p:nvSpPr>
            <p:cNvPr id="4" name="フリーフォーム 3"/>
            <p:cNvSpPr/>
            <p:nvPr/>
          </p:nvSpPr>
          <p:spPr>
            <a:xfrm>
              <a:off x="649995" y="2636912"/>
              <a:ext cx="4660135" cy="4269276"/>
            </a:xfrm>
            <a:custGeom>
              <a:avLst/>
              <a:gdLst>
                <a:gd name="connsiteX0" fmla="*/ 0 w 4660135"/>
                <a:gd name="connsiteY0" fmla="*/ 1432192 h 4175392"/>
                <a:gd name="connsiteX1" fmla="*/ 782198 w 4660135"/>
                <a:gd name="connsiteY1" fmla="*/ 561860 h 4175392"/>
                <a:gd name="connsiteX2" fmla="*/ 881350 w 4660135"/>
                <a:gd name="connsiteY2" fmla="*/ 506776 h 4175392"/>
                <a:gd name="connsiteX3" fmla="*/ 1564395 w 4660135"/>
                <a:gd name="connsiteY3" fmla="*/ 77118 h 4175392"/>
                <a:gd name="connsiteX4" fmla="*/ 2126256 w 4660135"/>
                <a:gd name="connsiteY4" fmla="*/ 0 h 4175392"/>
                <a:gd name="connsiteX5" fmla="*/ 2346593 w 4660135"/>
                <a:gd name="connsiteY5" fmla="*/ 55084 h 4175392"/>
                <a:gd name="connsiteX6" fmla="*/ 2533880 w 4660135"/>
                <a:gd name="connsiteY6" fmla="*/ 198303 h 4175392"/>
                <a:gd name="connsiteX7" fmla="*/ 2875403 w 4660135"/>
                <a:gd name="connsiteY7" fmla="*/ 694062 h 4175392"/>
                <a:gd name="connsiteX8" fmla="*/ 3084723 w 4660135"/>
                <a:gd name="connsiteY8" fmla="*/ 958467 h 4175392"/>
                <a:gd name="connsiteX9" fmla="*/ 3183875 w 4660135"/>
                <a:gd name="connsiteY9" fmla="*/ 1277956 h 4175392"/>
                <a:gd name="connsiteX10" fmla="*/ 3040656 w 4660135"/>
                <a:gd name="connsiteY10" fmla="*/ 1729648 h 4175392"/>
                <a:gd name="connsiteX11" fmla="*/ 3194892 w 4660135"/>
                <a:gd name="connsiteY11" fmla="*/ 2104221 h 4175392"/>
                <a:gd name="connsiteX12" fmla="*/ 4164376 w 4660135"/>
                <a:gd name="connsiteY12" fmla="*/ 3062689 h 4175392"/>
                <a:gd name="connsiteX13" fmla="*/ 4660135 w 4660135"/>
                <a:gd name="connsiteY13" fmla="*/ 3569465 h 4175392"/>
                <a:gd name="connsiteX14" fmla="*/ 4560983 w 4660135"/>
                <a:gd name="connsiteY14" fmla="*/ 3800819 h 4175392"/>
                <a:gd name="connsiteX15" fmla="*/ 4439798 w 4660135"/>
                <a:gd name="connsiteY15" fmla="*/ 3877937 h 4175392"/>
                <a:gd name="connsiteX16" fmla="*/ 4318612 w 4660135"/>
                <a:gd name="connsiteY16" fmla="*/ 3866920 h 4175392"/>
                <a:gd name="connsiteX17" fmla="*/ 3833870 w 4660135"/>
                <a:gd name="connsiteY17" fmla="*/ 3668617 h 4175392"/>
                <a:gd name="connsiteX18" fmla="*/ 3635566 w 4660135"/>
                <a:gd name="connsiteY18" fmla="*/ 3635566 h 4175392"/>
                <a:gd name="connsiteX19" fmla="*/ 3249976 w 4660135"/>
                <a:gd name="connsiteY19" fmla="*/ 3712684 h 4175392"/>
                <a:gd name="connsiteX20" fmla="*/ 2809301 w 4660135"/>
                <a:gd name="connsiteY20" fmla="*/ 3933021 h 4175392"/>
                <a:gd name="connsiteX21" fmla="*/ 1983036 w 4660135"/>
                <a:gd name="connsiteY21" fmla="*/ 4142342 h 4175392"/>
                <a:gd name="connsiteX22" fmla="*/ 1189822 w 4660135"/>
                <a:gd name="connsiteY22" fmla="*/ 4175392 h 417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660135" h="4175392">
                  <a:moveTo>
                    <a:pt x="0" y="1432192"/>
                  </a:moveTo>
                  <a:lnTo>
                    <a:pt x="782198" y="561860"/>
                  </a:lnTo>
                  <a:cubicBezTo>
                    <a:pt x="874978" y="515469"/>
                    <a:pt x="847106" y="541017"/>
                    <a:pt x="881350" y="506776"/>
                  </a:cubicBezTo>
                  <a:lnTo>
                    <a:pt x="1564395" y="77118"/>
                  </a:lnTo>
                  <a:lnTo>
                    <a:pt x="2126256" y="0"/>
                  </a:lnTo>
                  <a:lnTo>
                    <a:pt x="2346593" y="55084"/>
                  </a:lnTo>
                  <a:lnTo>
                    <a:pt x="2533880" y="198303"/>
                  </a:lnTo>
                  <a:lnTo>
                    <a:pt x="2875403" y="694062"/>
                  </a:lnTo>
                  <a:lnTo>
                    <a:pt x="3084723" y="958467"/>
                  </a:lnTo>
                  <a:lnTo>
                    <a:pt x="3183875" y="1277956"/>
                  </a:lnTo>
                  <a:lnTo>
                    <a:pt x="3040656" y="1729648"/>
                  </a:lnTo>
                  <a:lnTo>
                    <a:pt x="3194892" y="2104221"/>
                  </a:lnTo>
                  <a:lnTo>
                    <a:pt x="4164376" y="3062689"/>
                  </a:lnTo>
                  <a:lnTo>
                    <a:pt x="4660135" y="3569465"/>
                  </a:lnTo>
                  <a:lnTo>
                    <a:pt x="4560983" y="3800819"/>
                  </a:lnTo>
                  <a:lnTo>
                    <a:pt x="4439798" y="3877937"/>
                  </a:lnTo>
                  <a:lnTo>
                    <a:pt x="4318612" y="3866920"/>
                  </a:lnTo>
                  <a:lnTo>
                    <a:pt x="3833870" y="3668617"/>
                  </a:lnTo>
                  <a:lnTo>
                    <a:pt x="3635566" y="3635566"/>
                  </a:lnTo>
                  <a:lnTo>
                    <a:pt x="3249976" y="3712684"/>
                  </a:lnTo>
                  <a:lnTo>
                    <a:pt x="2809301" y="3933021"/>
                  </a:lnTo>
                  <a:lnTo>
                    <a:pt x="1983036" y="4142342"/>
                  </a:lnTo>
                  <a:lnTo>
                    <a:pt x="1189822" y="4175392"/>
                  </a:lnTo>
                </a:path>
              </a:pathLst>
            </a:cu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 name="直線コネクタ 5"/>
            <p:cNvCxnSpPr/>
            <p:nvPr/>
          </p:nvCxnSpPr>
          <p:spPr>
            <a:xfrm flipV="1">
              <a:off x="-540568" y="4005064"/>
              <a:ext cx="1296144" cy="1008113"/>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rot="19087641">
              <a:off x="-50233" y="3597031"/>
              <a:ext cx="2569934" cy="523220"/>
            </a:xfrm>
            <a:prstGeom prst="rect">
              <a:avLst/>
            </a:prstGeom>
            <a:noFill/>
          </p:spPr>
          <p:txBody>
            <a:bodyPr wrap="none" rtlCol="0">
              <a:spAutoFit/>
            </a:bodyPr>
            <a:lstStyle/>
            <a:p>
              <a:r>
                <a:rPr kumimoji="1" lang="ja-JP" altLang="en-US" sz="2800" b="1" dirty="0" smtClean="0">
                  <a:solidFill>
                    <a:schemeClr val="tx2">
                      <a:lumMod val="75000"/>
                    </a:schemeClr>
                  </a:solidFill>
                </a:rPr>
                <a:t>パラワン島地塊</a:t>
              </a:r>
              <a:endParaRPr kumimoji="1" lang="ja-JP" altLang="en-US" b="1" dirty="0">
                <a:solidFill>
                  <a:schemeClr val="tx2">
                    <a:lumMod val="75000"/>
                  </a:schemeClr>
                </a:solidFill>
              </a:endParaRPr>
            </a:p>
          </p:txBody>
        </p:sp>
        <p:cxnSp>
          <p:nvCxnSpPr>
            <p:cNvPr id="11" name="直線矢印コネクタ 10"/>
            <p:cNvCxnSpPr/>
            <p:nvPr/>
          </p:nvCxnSpPr>
          <p:spPr>
            <a:xfrm flipV="1">
              <a:off x="251520" y="2636912"/>
              <a:ext cx="1296144" cy="1221729"/>
            </a:xfrm>
            <a:prstGeom prst="straightConnector1">
              <a:avLst/>
            </a:prstGeom>
            <a:ln w="7620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78462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755592" y="-171400"/>
            <a:ext cx="4032448" cy="1143000"/>
          </a:xfrm>
        </p:spPr>
        <p:txBody>
          <a:bodyPr/>
          <a:lstStyle/>
          <a:p>
            <a:r>
              <a:rPr kumimoji="1" lang="ja-JP" altLang="en-US" dirty="0" smtClean="0"/>
              <a:t>火山弧</a:t>
            </a:r>
            <a:endParaRPr kumimoji="1" lang="ja-JP" altLang="en-US" dirty="0"/>
          </a:p>
        </p:txBody>
      </p:sp>
      <p:pic>
        <p:nvPicPr>
          <p:cNvPr id="1026" name="Picture 2" descr="C:\Users\hirata\Desktop\フィリピンマニラ\tectnicFig2.jpg"/>
          <p:cNvPicPr>
            <a:picLocks noChangeAspect="1" noChangeArrowheads="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720755" y="764704"/>
            <a:ext cx="4295674" cy="6048672"/>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grpSp>
        <p:nvGrpSpPr>
          <p:cNvPr id="5" name="グループ化 4"/>
          <p:cNvGrpSpPr/>
          <p:nvPr/>
        </p:nvGrpSpPr>
        <p:grpSpPr>
          <a:xfrm>
            <a:off x="4794441" y="1237402"/>
            <a:ext cx="1415259" cy="2803922"/>
            <a:chOff x="4794441" y="877362"/>
            <a:chExt cx="1415259" cy="2803922"/>
          </a:xfrm>
        </p:grpSpPr>
        <p:sp>
          <p:nvSpPr>
            <p:cNvPr id="4" name="テキスト ボックス 3"/>
            <p:cNvSpPr txBox="1"/>
            <p:nvPr/>
          </p:nvSpPr>
          <p:spPr>
            <a:xfrm>
              <a:off x="5076056" y="877362"/>
              <a:ext cx="1133644" cy="369332"/>
            </a:xfrm>
            <a:prstGeom prst="rect">
              <a:avLst/>
            </a:prstGeom>
            <a:noFill/>
          </p:spPr>
          <p:txBody>
            <a:bodyPr wrap="none" rtlCol="0">
              <a:spAutoFit/>
            </a:bodyPr>
            <a:lstStyle/>
            <a:p>
              <a:r>
                <a:rPr kumimoji="1" lang="en-US" altLang="ja-JP" dirty="0" smtClean="0">
                  <a:solidFill>
                    <a:srgbClr val="FF0000"/>
                  </a:solidFill>
                </a:rPr>
                <a:t>32~5.6Ma</a:t>
              </a:r>
              <a:endParaRPr kumimoji="1" lang="ja-JP" altLang="en-US" dirty="0">
                <a:solidFill>
                  <a:srgbClr val="FF0000"/>
                </a:solidFill>
              </a:endParaRPr>
            </a:p>
          </p:txBody>
        </p:sp>
        <p:sp>
          <p:nvSpPr>
            <p:cNvPr id="6" name="テキスト ボックス 5"/>
            <p:cNvSpPr txBox="1"/>
            <p:nvPr/>
          </p:nvSpPr>
          <p:spPr>
            <a:xfrm>
              <a:off x="4794441" y="2790220"/>
              <a:ext cx="1191352" cy="369332"/>
            </a:xfrm>
            <a:prstGeom prst="rect">
              <a:avLst/>
            </a:prstGeom>
            <a:noFill/>
          </p:spPr>
          <p:txBody>
            <a:bodyPr wrap="none" rtlCol="0">
              <a:spAutoFit/>
            </a:bodyPr>
            <a:lstStyle/>
            <a:p>
              <a:r>
                <a:rPr kumimoji="1" lang="en-US" altLang="ja-JP" dirty="0" smtClean="0">
                  <a:solidFill>
                    <a:srgbClr val="FF0000"/>
                  </a:solidFill>
                </a:rPr>
                <a:t>7.0~0.2Ma</a:t>
              </a:r>
              <a:endParaRPr kumimoji="1" lang="ja-JP" altLang="en-US" dirty="0">
                <a:solidFill>
                  <a:srgbClr val="FF0000"/>
                </a:solidFill>
              </a:endParaRPr>
            </a:p>
          </p:txBody>
        </p:sp>
        <p:sp>
          <p:nvSpPr>
            <p:cNvPr id="7" name="テキスト ボックス 6"/>
            <p:cNvSpPr txBox="1"/>
            <p:nvPr/>
          </p:nvSpPr>
          <p:spPr>
            <a:xfrm>
              <a:off x="4996493" y="3311952"/>
              <a:ext cx="1191352" cy="369332"/>
            </a:xfrm>
            <a:prstGeom prst="rect">
              <a:avLst/>
            </a:prstGeom>
            <a:noFill/>
          </p:spPr>
          <p:txBody>
            <a:bodyPr wrap="none" rtlCol="0">
              <a:spAutoFit/>
            </a:bodyPr>
            <a:lstStyle/>
            <a:p>
              <a:r>
                <a:rPr kumimoji="1" lang="en-US" altLang="ja-JP" dirty="0" smtClean="0">
                  <a:solidFill>
                    <a:srgbClr val="FF0000"/>
                  </a:solidFill>
                </a:rPr>
                <a:t>1.7~0.1Ma</a:t>
              </a:r>
              <a:endParaRPr kumimoji="1" lang="ja-JP" altLang="en-US" dirty="0">
                <a:solidFill>
                  <a:srgbClr val="FF0000"/>
                </a:solidFill>
              </a:endParaRPr>
            </a:p>
          </p:txBody>
        </p:sp>
      </p:grpSp>
      <p:grpSp>
        <p:nvGrpSpPr>
          <p:cNvPr id="17" name="グループ化 16"/>
          <p:cNvGrpSpPr/>
          <p:nvPr/>
        </p:nvGrpSpPr>
        <p:grpSpPr>
          <a:xfrm>
            <a:off x="7151085" y="1729441"/>
            <a:ext cx="1449179" cy="722114"/>
            <a:chOff x="7151085" y="1369401"/>
            <a:chExt cx="1449179" cy="722114"/>
          </a:xfrm>
        </p:grpSpPr>
        <p:sp>
          <p:nvSpPr>
            <p:cNvPr id="8" name="テキスト ボックス 7"/>
            <p:cNvSpPr txBox="1"/>
            <p:nvPr/>
          </p:nvSpPr>
          <p:spPr>
            <a:xfrm>
              <a:off x="7151085" y="1369401"/>
              <a:ext cx="1075936" cy="369332"/>
            </a:xfrm>
            <a:prstGeom prst="rect">
              <a:avLst/>
            </a:prstGeom>
            <a:noFill/>
          </p:spPr>
          <p:txBody>
            <a:bodyPr wrap="none" rtlCol="0">
              <a:spAutoFit/>
            </a:bodyPr>
            <a:lstStyle/>
            <a:p>
              <a:r>
                <a:rPr kumimoji="1" lang="en-US" altLang="ja-JP" dirty="0" smtClean="0">
                  <a:solidFill>
                    <a:srgbClr val="FF0000"/>
                  </a:solidFill>
                </a:rPr>
                <a:t>49~43Ma</a:t>
              </a:r>
              <a:endParaRPr kumimoji="1" lang="ja-JP" altLang="en-US" dirty="0">
                <a:solidFill>
                  <a:srgbClr val="FF0000"/>
                </a:solidFill>
              </a:endParaRPr>
            </a:p>
          </p:txBody>
        </p:sp>
        <p:sp>
          <p:nvSpPr>
            <p:cNvPr id="9" name="テキスト ボックス 8"/>
            <p:cNvSpPr txBox="1"/>
            <p:nvPr/>
          </p:nvSpPr>
          <p:spPr>
            <a:xfrm>
              <a:off x="7524328" y="1722183"/>
              <a:ext cx="1075936" cy="369332"/>
            </a:xfrm>
            <a:prstGeom prst="rect">
              <a:avLst/>
            </a:prstGeom>
            <a:noFill/>
          </p:spPr>
          <p:txBody>
            <a:bodyPr wrap="none" rtlCol="0">
              <a:spAutoFit/>
            </a:bodyPr>
            <a:lstStyle/>
            <a:p>
              <a:r>
                <a:rPr kumimoji="1" lang="en-US" altLang="ja-JP" dirty="0" smtClean="0">
                  <a:solidFill>
                    <a:srgbClr val="FF0000"/>
                  </a:solidFill>
                </a:rPr>
                <a:t>39~24Ma</a:t>
              </a:r>
              <a:endParaRPr kumimoji="1" lang="ja-JP" altLang="en-US" dirty="0">
                <a:solidFill>
                  <a:srgbClr val="FF0000"/>
                </a:solidFill>
              </a:endParaRPr>
            </a:p>
          </p:txBody>
        </p:sp>
      </p:grpSp>
      <p:sp>
        <p:nvSpPr>
          <p:cNvPr id="10" name="テキスト ボックス 9"/>
          <p:cNvSpPr txBox="1"/>
          <p:nvPr/>
        </p:nvSpPr>
        <p:spPr>
          <a:xfrm>
            <a:off x="7524328" y="2965594"/>
            <a:ext cx="1133644" cy="369332"/>
          </a:xfrm>
          <a:prstGeom prst="rect">
            <a:avLst/>
          </a:prstGeom>
          <a:noFill/>
        </p:spPr>
        <p:txBody>
          <a:bodyPr wrap="none" rtlCol="0">
            <a:spAutoFit/>
          </a:bodyPr>
          <a:lstStyle/>
          <a:p>
            <a:r>
              <a:rPr kumimoji="1" lang="en-US" altLang="ja-JP" dirty="0" smtClean="0">
                <a:solidFill>
                  <a:srgbClr val="FF0000"/>
                </a:solidFill>
              </a:rPr>
              <a:t>37~1.2Ma</a:t>
            </a:r>
            <a:endParaRPr kumimoji="1" lang="ja-JP" altLang="en-US" dirty="0">
              <a:solidFill>
                <a:srgbClr val="FF0000"/>
              </a:solidFill>
            </a:endParaRPr>
          </a:p>
        </p:txBody>
      </p:sp>
      <p:grpSp>
        <p:nvGrpSpPr>
          <p:cNvPr id="18" name="グループ化 17"/>
          <p:cNvGrpSpPr/>
          <p:nvPr/>
        </p:nvGrpSpPr>
        <p:grpSpPr>
          <a:xfrm>
            <a:off x="7992982" y="3604374"/>
            <a:ext cx="1169295" cy="958682"/>
            <a:chOff x="7992982" y="3244334"/>
            <a:chExt cx="1169295" cy="958682"/>
          </a:xfrm>
        </p:grpSpPr>
        <p:sp>
          <p:nvSpPr>
            <p:cNvPr id="12" name="テキスト ボックス 11"/>
            <p:cNvSpPr txBox="1"/>
            <p:nvPr/>
          </p:nvSpPr>
          <p:spPr>
            <a:xfrm>
              <a:off x="7992982" y="3244334"/>
              <a:ext cx="1071127" cy="369332"/>
            </a:xfrm>
            <a:prstGeom prst="rect">
              <a:avLst/>
            </a:prstGeom>
            <a:noFill/>
          </p:spPr>
          <p:txBody>
            <a:bodyPr wrap="none" rtlCol="0">
              <a:spAutoFit/>
            </a:bodyPr>
            <a:lstStyle/>
            <a:p>
              <a:r>
                <a:rPr lang="en-US" altLang="ja-JP" dirty="0" smtClean="0">
                  <a:solidFill>
                    <a:srgbClr val="FF0000"/>
                  </a:solidFill>
                </a:rPr>
                <a:t>8</a:t>
              </a:r>
              <a:r>
                <a:rPr kumimoji="1" lang="en-US" altLang="ja-JP" dirty="0" smtClean="0">
                  <a:solidFill>
                    <a:srgbClr val="FF0000"/>
                  </a:solidFill>
                </a:rPr>
                <a:t>Ma</a:t>
              </a:r>
              <a:r>
                <a:rPr kumimoji="1" lang="ja-JP" altLang="en-US" dirty="0" smtClean="0">
                  <a:solidFill>
                    <a:srgbClr val="FF0000"/>
                  </a:solidFill>
                </a:rPr>
                <a:t>以降</a:t>
              </a:r>
              <a:endParaRPr kumimoji="1" lang="ja-JP" altLang="en-US" dirty="0">
                <a:solidFill>
                  <a:srgbClr val="FF0000"/>
                </a:solidFill>
              </a:endParaRPr>
            </a:p>
          </p:txBody>
        </p:sp>
        <p:sp>
          <p:nvSpPr>
            <p:cNvPr id="13" name="テキスト ボックス 12"/>
            <p:cNvSpPr txBox="1"/>
            <p:nvPr/>
          </p:nvSpPr>
          <p:spPr>
            <a:xfrm>
              <a:off x="8091150" y="3833684"/>
              <a:ext cx="1071127" cy="369332"/>
            </a:xfrm>
            <a:prstGeom prst="rect">
              <a:avLst/>
            </a:prstGeom>
            <a:noFill/>
          </p:spPr>
          <p:txBody>
            <a:bodyPr wrap="none" rtlCol="0">
              <a:spAutoFit/>
            </a:bodyPr>
            <a:lstStyle/>
            <a:p>
              <a:r>
                <a:rPr kumimoji="1" lang="en-US" altLang="ja-JP" dirty="0" smtClean="0">
                  <a:solidFill>
                    <a:srgbClr val="FF0000"/>
                  </a:solidFill>
                </a:rPr>
                <a:t>4Ma</a:t>
              </a:r>
              <a:r>
                <a:rPr kumimoji="1" lang="ja-JP" altLang="en-US" dirty="0" smtClean="0">
                  <a:solidFill>
                    <a:srgbClr val="FF0000"/>
                  </a:solidFill>
                </a:rPr>
                <a:t>以降</a:t>
              </a:r>
              <a:endParaRPr kumimoji="1" lang="ja-JP" altLang="en-US" dirty="0">
                <a:solidFill>
                  <a:srgbClr val="FF0000"/>
                </a:solidFill>
              </a:endParaRPr>
            </a:p>
          </p:txBody>
        </p:sp>
      </p:grpSp>
      <p:sp>
        <p:nvSpPr>
          <p:cNvPr id="14" name="テキスト ボックス 13"/>
          <p:cNvSpPr txBox="1"/>
          <p:nvPr/>
        </p:nvSpPr>
        <p:spPr>
          <a:xfrm>
            <a:off x="6969508" y="6444044"/>
            <a:ext cx="841897" cy="369332"/>
          </a:xfrm>
          <a:prstGeom prst="rect">
            <a:avLst/>
          </a:prstGeom>
          <a:noFill/>
        </p:spPr>
        <p:txBody>
          <a:bodyPr wrap="none" rtlCol="0">
            <a:spAutoFit/>
          </a:bodyPr>
          <a:lstStyle/>
          <a:p>
            <a:r>
              <a:rPr kumimoji="1" lang="en-US" altLang="ja-JP" dirty="0" smtClean="0">
                <a:solidFill>
                  <a:srgbClr val="FF0000"/>
                </a:solidFill>
              </a:rPr>
              <a:t>~30Ma</a:t>
            </a:r>
            <a:endParaRPr kumimoji="1" lang="ja-JP" altLang="en-US" dirty="0">
              <a:solidFill>
                <a:srgbClr val="FF0000"/>
              </a:solidFill>
            </a:endParaRPr>
          </a:p>
        </p:txBody>
      </p:sp>
      <p:sp>
        <p:nvSpPr>
          <p:cNvPr id="15" name="テキスト ボックス 14"/>
          <p:cNvSpPr txBox="1"/>
          <p:nvPr/>
        </p:nvSpPr>
        <p:spPr>
          <a:xfrm>
            <a:off x="5893572" y="5733256"/>
            <a:ext cx="1075936" cy="369332"/>
          </a:xfrm>
          <a:prstGeom prst="rect">
            <a:avLst/>
          </a:prstGeom>
          <a:noFill/>
        </p:spPr>
        <p:txBody>
          <a:bodyPr wrap="none" rtlCol="0">
            <a:spAutoFit/>
          </a:bodyPr>
          <a:lstStyle/>
          <a:p>
            <a:r>
              <a:rPr lang="en-US" altLang="ja-JP" dirty="0" smtClean="0">
                <a:solidFill>
                  <a:srgbClr val="FF0000"/>
                </a:solidFill>
              </a:rPr>
              <a:t>19~12</a:t>
            </a:r>
            <a:r>
              <a:rPr kumimoji="1" lang="en-US" altLang="ja-JP" dirty="0" smtClean="0">
                <a:solidFill>
                  <a:srgbClr val="FF0000"/>
                </a:solidFill>
              </a:rPr>
              <a:t>Ma</a:t>
            </a:r>
            <a:endParaRPr kumimoji="1" lang="ja-JP" altLang="en-US" dirty="0">
              <a:solidFill>
                <a:srgbClr val="FF0000"/>
              </a:solidFill>
            </a:endParaRPr>
          </a:p>
        </p:txBody>
      </p:sp>
      <p:sp>
        <p:nvSpPr>
          <p:cNvPr id="16" name="テキスト ボックス 15"/>
          <p:cNvSpPr txBox="1"/>
          <p:nvPr/>
        </p:nvSpPr>
        <p:spPr>
          <a:xfrm>
            <a:off x="7268104" y="5179258"/>
            <a:ext cx="724878" cy="369332"/>
          </a:xfrm>
          <a:prstGeom prst="rect">
            <a:avLst/>
          </a:prstGeom>
          <a:noFill/>
        </p:spPr>
        <p:txBody>
          <a:bodyPr wrap="none" rtlCol="0">
            <a:spAutoFit/>
          </a:bodyPr>
          <a:lstStyle/>
          <a:p>
            <a:r>
              <a:rPr kumimoji="1" lang="en-US" altLang="ja-JP" dirty="0" smtClean="0">
                <a:solidFill>
                  <a:srgbClr val="FF0000"/>
                </a:solidFill>
              </a:rPr>
              <a:t>~5Ma</a:t>
            </a:r>
            <a:endParaRPr kumimoji="1" lang="ja-JP" altLang="en-US" dirty="0">
              <a:solidFill>
                <a:srgbClr val="FF0000"/>
              </a:solidFill>
            </a:endParaRPr>
          </a:p>
        </p:txBody>
      </p:sp>
      <p:sp>
        <p:nvSpPr>
          <p:cNvPr id="3" name="コンテンツ プレースホルダー 2"/>
          <p:cNvSpPr>
            <a:spLocks noGrp="1"/>
          </p:cNvSpPr>
          <p:nvPr>
            <p:ph idx="1"/>
          </p:nvPr>
        </p:nvSpPr>
        <p:spPr>
          <a:xfrm>
            <a:off x="-13544" y="3743"/>
            <a:ext cx="4913001" cy="5927152"/>
          </a:xfrm>
        </p:spPr>
        <p:txBody>
          <a:bodyPr>
            <a:noAutofit/>
          </a:bodyPr>
          <a:lstStyle/>
          <a:p>
            <a:pPr marL="0" lvl="1" indent="0">
              <a:buNone/>
            </a:pPr>
            <a:r>
              <a:rPr lang="ja-JP" altLang="en-US" sz="1100" dirty="0" smtClean="0"/>
              <a:t>ソレアイト質</a:t>
            </a:r>
            <a:r>
              <a:rPr lang="ja-JP" altLang="en-US" sz="1100" dirty="0"/>
              <a:t>　カルクアルカリ、ショショナイト</a:t>
            </a:r>
            <a:r>
              <a:rPr lang="ja-JP" altLang="en-US" sz="1100" dirty="0" smtClean="0"/>
              <a:t>系列の火山岩で構成</a:t>
            </a:r>
            <a:endParaRPr kumimoji="1" lang="en-US" altLang="ja-JP" sz="1100" dirty="0" smtClean="0"/>
          </a:p>
          <a:p>
            <a:pPr marL="514350" indent="-514350">
              <a:buFont typeface="+mj-lt"/>
              <a:buAutoNum type="arabicPeriod"/>
            </a:pPr>
            <a:r>
              <a:rPr kumimoji="1" lang="en-US" altLang="ja-JP" sz="1100" dirty="0" smtClean="0"/>
              <a:t>Luzon</a:t>
            </a:r>
          </a:p>
          <a:p>
            <a:pPr lvl="1"/>
            <a:r>
              <a:rPr kumimoji="1" lang="en-US" altLang="ja-JP" sz="1100" dirty="0" smtClean="0"/>
              <a:t>Early Miocene</a:t>
            </a:r>
            <a:r>
              <a:rPr kumimoji="1" lang="ja-JP" altLang="en-US" sz="1100" dirty="0" smtClean="0"/>
              <a:t>にマニラ海溝の沈みこみ以降形成</a:t>
            </a:r>
            <a:endParaRPr kumimoji="1" lang="en-US" altLang="ja-JP" sz="1100" dirty="0" smtClean="0"/>
          </a:p>
          <a:p>
            <a:pPr lvl="1"/>
            <a:r>
              <a:rPr lang="ja-JP" altLang="en-US" sz="1100" dirty="0" smtClean="0"/>
              <a:t>ミンドロ島から台湾東部まで、</a:t>
            </a:r>
            <a:r>
              <a:rPr lang="en-US" altLang="ja-JP" sz="1100" dirty="0" smtClean="0"/>
              <a:t>1200km</a:t>
            </a:r>
            <a:r>
              <a:rPr lang="ja-JP" altLang="en-US" sz="1100" dirty="0" smtClean="0"/>
              <a:t>も続く</a:t>
            </a:r>
            <a:endParaRPr lang="en-US" altLang="ja-JP" sz="1100" dirty="0" smtClean="0"/>
          </a:p>
          <a:p>
            <a:pPr lvl="1"/>
            <a:r>
              <a:rPr lang="ja-JP" altLang="en-US" sz="1100" dirty="0" smtClean="0"/>
              <a:t>アダカイト</a:t>
            </a:r>
            <a:r>
              <a:rPr lang="en-US" altLang="ja-JP" sz="1100" dirty="0" smtClean="0"/>
              <a:t>(40Ma </a:t>
            </a:r>
            <a:r>
              <a:rPr lang="ja-JP" altLang="en-US" sz="1100" dirty="0"/>
              <a:t>よりも若い熱い沈み込む</a:t>
            </a:r>
            <a:r>
              <a:rPr lang="ja-JP" altLang="en-US" sz="1100" dirty="0" smtClean="0"/>
              <a:t>スラブが</a:t>
            </a:r>
            <a:r>
              <a:rPr lang="ja-JP" altLang="en-US" sz="1100" dirty="0"/>
              <a:t>直接溶融</a:t>
            </a:r>
            <a:r>
              <a:rPr lang="ja-JP" altLang="en-US" sz="1100" dirty="0" smtClean="0"/>
              <a:t>し発生する</a:t>
            </a:r>
            <a:r>
              <a:rPr lang="en-US" altLang="ja-JP" sz="1100" dirty="0" smtClean="0"/>
              <a:t>)</a:t>
            </a:r>
            <a:r>
              <a:rPr lang="ja-JP" altLang="en-US" sz="1100" dirty="0" smtClean="0"/>
              <a:t>が１５Ｍａ以前と５Ｍａ以後に出る</a:t>
            </a:r>
            <a:endParaRPr lang="en-US" altLang="ja-JP" sz="1100" dirty="0" smtClean="0"/>
          </a:p>
          <a:p>
            <a:pPr lvl="1"/>
            <a:r>
              <a:rPr kumimoji="1" lang="ja-JP" altLang="en-US" sz="1100" dirty="0"/>
              <a:t>全体的</a:t>
            </a:r>
            <a:r>
              <a:rPr kumimoji="1" lang="ja-JP" altLang="en-US" sz="1100" dirty="0" smtClean="0"/>
              <a:t>に、</a:t>
            </a:r>
            <a:r>
              <a:rPr lang="en-US" altLang="ja-JP" sz="1100" dirty="0" smtClean="0"/>
              <a:t>32.2 to 5.6 Ma</a:t>
            </a:r>
          </a:p>
          <a:p>
            <a:pPr lvl="1"/>
            <a:r>
              <a:rPr kumimoji="1" lang="ja-JP" altLang="en-US" sz="1100" dirty="0" smtClean="0"/>
              <a:t>南側はより若い　</a:t>
            </a:r>
            <a:r>
              <a:rPr kumimoji="1" lang="en-US" altLang="ja-JP" sz="1100" dirty="0" smtClean="0"/>
              <a:t>Bataan </a:t>
            </a:r>
            <a:r>
              <a:rPr kumimoji="1" lang="ja-JP" altLang="en-US" sz="1100" dirty="0" smtClean="0"/>
              <a:t>は</a:t>
            </a:r>
            <a:r>
              <a:rPr kumimoji="1" lang="en-US" altLang="ja-JP" sz="1100" dirty="0" smtClean="0"/>
              <a:t>7~0.2 Ma , Mindoro</a:t>
            </a:r>
            <a:r>
              <a:rPr kumimoji="1" lang="ja-JP" altLang="en-US" sz="1100" dirty="0" smtClean="0"/>
              <a:t>は</a:t>
            </a:r>
            <a:r>
              <a:rPr kumimoji="1" lang="en-US" altLang="ja-JP" sz="1100" dirty="0" smtClean="0"/>
              <a:t>1.7~0.1Ma</a:t>
            </a:r>
          </a:p>
          <a:p>
            <a:pPr marL="514350" indent="-514350">
              <a:buFont typeface="+mj-lt"/>
              <a:buAutoNum type="arabicPeriod"/>
            </a:pPr>
            <a:r>
              <a:rPr kumimoji="1" lang="en-US" altLang="ja-JP" sz="1100" dirty="0" smtClean="0"/>
              <a:t>Northern Sierra Madre</a:t>
            </a:r>
          </a:p>
          <a:p>
            <a:pPr lvl="1"/>
            <a:r>
              <a:rPr lang="en-US" altLang="ja-JP" sz="1100" dirty="0" smtClean="0"/>
              <a:t>49~43Ma</a:t>
            </a:r>
            <a:r>
              <a:rPr lang="ja-JP" altLang="en-US" sz="1100" dirty="0" smtClean="0"/>
              <a:t>の島弧性の岩石で構成</a:t>
            </a:r>
            <a:endParaRPr lang="en-US" altLang="ja-JP" sz="1100" dirty="0" smtClean="0"/>
          </a:p>
          <a:p>
            <a:pPr lvl="1"/>
            <a:r>
              <a:rPr kumimoji="1" lang="ja-JP" altLang="en-US" sz="1100" dirty="0" smtClean="0"/>
              <a:t>南側</a:t>
            </a:r>
            <a:r>
              <a:rPr kumimoji="1" lang="ja-JP" altLang="en-US" sz="1100" dirty="0"/>
              <a:t>で</a:t>
            </a:r>
            <a:r>
              <a:rPr kumimoji="1" lang="ja-JP" altLang="en-US" sz="1100" dirty="0" smtClean="0"/>
              <a:t>は若く</a:t>
            </a:r>
            <a:r>
              <a:rPr kumimoji="1" lang="en-US" altLang="ja-JP" sz="1100" dirty="0" smtClean="0"/>
              <a:t>33~24Ma</a:t>
            </a:r>
            <a:r>
              <a:rPr kumimoji="1" lang="ja-JP" altLang="en-US" sz="1100" dirty="0" smtClean="0"/>
              <a:t>の年代が出る。</a:t>
            </a:r>
            <a:r>
              <a:rPr kumimoji="1" lang="en-US" altLang="ja-JP" sz="1100" dirty="0" err="1" smtClean="0"/>
              <a:t>Caraballo</a:t>
            </a:r>
            <a:r>
              <a:rPr kumimoji="1" lang="en-US" altLang="ja-JP" sz="1100" dirty="0" smtClean="0"/>
              <a:t> Range </a:t>
            </a:r>
            <a:r>
              <a:rPr kumimoji="1" lang="ja-JP" altLang="en-US" sz="1100" dirty="0" err="1" smtClean="0"/>
              <a:t>の貫入</a:t>
            </a:r>
            <a:r>
              <a:rPr kumimoji="1" lang="ja-JP" altLang="en-US" sz="1100" dirty="0" smtClean="0"/>
              <a:t>岩は</a:t>
            </a:r>
            <a:r>
              <a:rPr kumimoji="1" lang="en-US" altLang="ja-JP" sz="1100" dirty="0" smtClean="0"/>
              <a:t>39~27Ma</a:t>
            </a:r>
          </a:p>
          <a:p>
            <a:pPr marL="514350" indent="-514350">
              <a:buFont typeface="+mj-lt"/>
              <a:buAutoNum type="arabicPeriod"/>
            </a:pPr>
            <a:r>
              <a:rPr kumimoji="1" lang="en-US" altLang="ja-JP" sz="1100" dirty="0" smtClean="0"/>
              <a:t>Southern Sierra Madre </a:t>
            </a:r>
            <a:r>
              <a:rPr kumimoji="1" lang="en-US" altLang="ja-JP" sz="1100" dirty="0" err="1" smtClean="0"/>
              <a:t>Polillo</a:t>
            </a:r>
            <a:r>
              <a:rPr kumimoji="1" lang="en-US" altLang="ja-JP" sz="1100" dirty="0" smtClean="0"/>
              <a:t> </a:t>
            </a:r>
            <a:r>
              <a:rPr kumimoji="1" lang="en-US" altLang="ja-JP" sz="1100" dirty="0" err="1" smtClean="0"/>
              <a:t>Catanduanes</a:t>
            </a:r>
            <a:endParaRPr kumimoji="1" lang="en-US" altLang="ja-JP" sz="1100" dirty="0" smtClean="0"/>
          </a:p>
          <a:p>
            <a:pPr lvl="1"/>
            <a:r>
              <a:rPr kumimoji="1" lang="en-US" altLang="ja-JP" sz="1100" dirty="0" smtClean="0"/>
              <a:t>36.9~1.2Ma</a:t>
            </a:r>
          </a:p>
          <a:p>
            <a:pPr marL="514350" indent="-514350">
              <a:buFont typeface="+mj-lt"/>
              <a:buAutoNum type="arabicPeriod"/>
            </a:pPr>
            <a:r>
              <a:rPr kumimoji="1" lang="en-US" altLang="ja-JP" sz="1100" dirty="0" smtClean="0"/>
              <a:t>Negros</a:t>
            </a:r>
          </a:p>
          <a:p>
            <a:pPr lvl="1"/>
            <a:r>
              <a:rPr lang="en-US" altLang="ja-JP" sz="1100" dirty="0" smtClean="0"/>
              <a:t>Negros</a:t>
            </a:r>
            <a:r>
              <a:rPr lang="ja-JP" altLang="en-US" sz="1100" dirty="0"/>
              <a:t> </a:t>
            </a:r>
            <a:r>
              <a:rPr lang="en-US" altLang="ja-JP" sz="1100" dirty="0" smtClean="0"/>
              <a:t>trench </a:t>
            </a:r>
            <a:r>
              <a:rPr lang="ja-JP" altLang="en-US" sz="1100" dirty="0" smtClean="0"/>
              <a:t>の沈み込みに伴う火山弧</a:t>
            </a:r>
            <a:endParaRPr kumimoji="1" lang="en-US" altLang="ja-JP" sz="1100" dirty="0" smtClean="0"/>
          </a:p>
          <a:p>
            <a:pPr marL="514350" indent="-514350">
              <a:buFont typeface="+mj-lt"/>
              <a:buAutoNum type="arabicPeriod"/>
            </a:pPr>
            <a:r>
              <a:rPr lang="en-US" altLang="ja-JP" sz="1100" dirty="0" smtClean="0"/>
              <a:t>East Philippine</a:t>
            </a:r>
          </a:p>
          <a:p>
            <a:pPr lvl="1"/>
            <a:r>
              <a:rPr lang="ja-JP" altLang="en-US" sz="1100" dirty="0"/>
              <a:t> </a:t>
            </a:r>
            <a:r>
              <a:rPr lang="en-US" altLang="ja-JP" sz="1100" dirty="0" smtClean="0"/>
              <a:t>Bicol </a:t>
            </a:r>
            <a:r>
              <a:rPr lang="ja-JP" altLang="en-US" sz="1100" dirty="0" smtClean="0"/>
              <a:t>では</a:t>
            </a:r>
            <a:r>
              <a:rPr lang="en-US" altLang="ja-JP" sz="1100" dirty="0" smtClean="0"/>
              <a:t>8~9Ma </a:t>
            </a:r>
            <a:r>
              <a:rPr lang="ja-JP" altLang="en-US" sz="1100" dirty="0" smtClean="0"/>
              <a:t>以降　</a:t>
            </a:r>
            <a:r>
              <a:rPr lang="en-US" altLang="ja-JP" sz="1100" dirty="0" smtClean="0"/>
              <a:t>Leyte </a:t>
            </a:r>
            <a:r>
              <a:rPr lang="en-US" altLang="ja-JP" sz="1100" dirty="0" err="1" smtClean="0"/>
              <a:t>Panaon</a:t>
            </a:r>
            <a:r>
              <a:rPr lang="en-US" altLang="ja-JP" sz="1100" dirty="0" smtClean="0"/>
              <a:t> </a:t>
            </a:r>
            <a:r>
              <a:rPr lang="ja-JP" altLang="en-US" sz="1100" dirty="0" smtClean="0"/>
              <a:t>等南部では</a:t>
            </a:r>
            <a:r>
              <a:rPr lang="en-US" altLang="ja-JP" sz="1100" dirty="0" smtClean="0"/>
              <a:t>4ma</a:t>
            </a:r>
            <a:r>
              <a:rPr lang="ja-JP" altLang="en-US" sz="1100" dirty="0" smtClean="0"/>
              <a:t>以降</a:t>
            </a:r>
            <a:endParaRPr lang="en-US" altLang="ja-JP" sz="1100" dirty="0" smtClean="0"/>
          </a:p>
          <a:p>
            <a:pPr lvl="1"/>
            <a:r>
              <a:rPr lang="ja-JP" altLang="en-US" sz="1100" dirty="0" smtClean="0"/>
              <a:t>フィリピン海溝の形成と沈み込みに伴う火山弧</a:t>
            </a:r>
            <a:endParaRPr lang="en-US" altLang="ja-JP" sz="1100" dirty="0" smtClean="0"/>
          </a:p>
          <a:p>
            <a:pPr marL="514350" indent="-514350">
              <a:buFont typeface="+mj-lt"/>
              <a:buAutoNum type="arabicPeriod"/>
            </a:pPr>
            <a:r>
              <a:rPr kumimoji="1" lang="en-US" altLang="ja-JP" sz="1100" dirty="0" smtClean="0"/>
              <a:t>Central Mindanao</a:t>
            </a:r>
          </a:p>
          <a:p>
            <a:pPr lvl="1"/>
            <a:r>
              <a:rPr lang="en-US" altLang="ja-JP" sz="1100" dirty="0" err="1"/>
              <a:t>Zamboanga</a:t>
            </a:r>
            <a:r>
              <a:rPr lang="en-US" altLang="ja-JP" sz="1100" dirty="0"/>
              <a:t>-Sulu </a:t>
            </a:r>
            <a:r>
              <a:rPr lang="en-US" altLang="ja-JP" sz="1100" dirty="0" smtClean="0"/>
              <a:t>Peninsula </a:t>
            </a:r>
            <a:r>
              <a:rPr lang="ja-JP" altLang="en-US" sz="1100" dirty="0" smtClean="0"/>
              <a:t>衝突（５Ｍａ）に関連した火山弧</a:t>
            </a:r>
            <a:r>
              <a:rPr kumimoji="1" lang="en-US" altLang="ja-JP" sz="1100" dirty="0" smtClean="0"/>
              <a:t> </a:t>
            </a:r>
          </a:p>
          <a:p>
            <a:pPr marL="514350" indent="-514350">
              <a:buFont typeface="+mj-lt"/>
              <a:buAutoNum type="arabicPeriod"/>
            </a:pPr>
            <a:r>
              <a:rPr lang="en-US" altLang="ja-JP" sz="1100" dirty="0" err="1" smtClean="0"/>
              <a:t>Cotabato-Daguma</a:t>
            </a:r>
            <a:endParaRPr lang="en-US" altLang="ja-JP" sz="1100" dirty="0" smtClean="0"/>
          </a:p>
          <a:p>
            <a:pPr lvl="1"/>
            <a:r>
              <a:rPr lang="en-US" altLang="ja-JP" sz="1100" dirty="0" err="1" smtClean="0"/>
              <a:t>Cotabato</a:t>
            </a:r>
            <a:r>
              <a:rPr lang="en-US" altLang="ja-JP" sz="1100" dirty="0" smtClean="0"/>
              <a:t> trench</a:t>
            </a:r>
            <a:r>
              <a:rPr lang="ja-JP" altLang="en-US" sz="1100" dirty="0" smtClean="0"/>
              <a:t>の活動によって形成されたものとみられる</a:t>
            </a:r>
            <a:endParaRPr lang="en-US" altLang="ja-JP" sz="1100" dirty="0" smtClean="0"/>
          </a:p>
          <a:p>
            <a:pPr lvl="1"/>
            <a:r>
              <a:rPr lang="en-US" altLang="ja-JP" sz="1100" dirty="0" err="1" smtClean="0"/>
              <a:t>Daguma</a:t>
            </a:r>
            <a:r>
              <a:rPr lang="en-US" altLang="ja-JP" sz="1100" dirty="0" smtClean="0"/>
              <a:t> Range</a:t>
            </a:r>
            <a:r>
              <a:rPr lang="ja-JP" altLang="en-US" sz="1100" dirty="0" smtClean="0"/>
              <a:t>はかなり古く</a:t>
            </a:r>
            <a:r>
              <a:rPr lang="en-US" altLang="ja-JP" sz="1100" dirty="0" smtClean="0"/>
              <a:t>~30Ma</a:t>
            </a:r>
          </a:p>
          <a:p>
            <a:pPr marL="514350" indent="-514350">
              <a:buFont typeface="+mj-lt"/>
              <a:buAutoNum type="arabicPeriod"/>
            </a:pPr>
            <a:r>
              <a:rPr kumimoji="1" lang="en-US" altLang="ja-JP" sz="1100" dirty="0" smtClean="0"/>
              <a:t>Sulu-</a:t>
            </a:r>
            <a:r>
              <a:rPr kumimoji="1" lang="en-US" altLang="ja-JP" sz="1100" dirty="0" err="1" smtClean="0"/>
              <a:t>Zamboanga</a:t>
            </a:r>
            <a:endParaRPr kumimoji="1" lang="en-US" altLang="ja-JP" sz="1100" dirty="0" smtClean="0"/>
          </a:p>
          <a:p>
            <a:pPr lvl="1"/>
            <a:r>
              <a:rPr kumimoji="1" lang="en-US" altLang="ja-JP" sz="1100" dirty="0" smtClean="0"/>
              <a:t>Sulu trench </a:t>
            </a:r>
            <a:r>
              <a:rPr kumimoji="1" lang="ja-JP" altLang="en-US" sz="1100" dirty="0" smtClean="0"/>
              <a:t>の活動によって</a:t>
            </a:r>
            <a:r>
              <a:rPr lang="ja-JP" altLang="en-US" sz="1100" dirty="0" smtClean="0"/>
              <a:t>形成された火山弧。</a:t>
            </a:r>
            <a:endParaRPr lang="en-US" altLang="ja-JP" sz="1100" dirty="0" smtClean="0"/>
          </a:p>
          <a:p>
            <a:pPr lvl="1"/>
            <a:r>
              <a:rPr kumimoji="1" lang="en-US" altLang="ja-JP" sz="1100" dirty="0" smtClean="0"/>
              <a:t>18.9~11.9Ma</a:t>
            </a:r>
            <a:r>
              <a:rPr kumimoji="1" lang="ja-JP" altLang="en-US" sz="1100" dirty="0" smtClean="0"/>
              <a:t>の年代が出る領域もあり、中新世初期の</a:t>
            </a:r>
            <a:r>
              <a:rPr kumimoji="1" lang="en-US" altLang="ja-JP" sz="1100" dirty="0" smtClean="0"/>
              <a:t>proto-Sulu trench</a:t>
            </a:r>
            <a:r>
              <a:rPr kumimoji="1" lang="ja-JP" altLang="en-US" sz="1100" dirty="0" smtClean="0"/>
              <a:t>跡と見られている</a:t>
            </a:r>
            <a:endParaRPr kumimoji="1" lang="en-US" altLang="ja-JP" sz="1100" dirty="0" smtClean="0"/>
          </a:p>
          <a:p>
            <a:r>
              <a:rPr lang="ja-JP" altLang="en-US" sz="1100" dirty="0" smtClean="0"/>
              <a:t>ルソン島周辺では</a:t>
            </a:r>
            <a:endParaRPr lang="en-US" altLang="ja-JP" sz="1100" dirty="0" smtClean="0"/>
          </a:p>
          <a:p>
            <a:pPr lvl="1"/>
            <a:r>
              <a:rPr lang="en-US" altLang="ja-JP" sz="1100" dirty="0" smtClean="0"/>
              <a:t>50Ma</a:t>
            </a:r>
            <a:r>
              <a:rPr lang="ja-JP" altLang="en-US" sz="1100" dirty="0" smtClean="0"/>
              <a:t>の段階では東側で沈み込み</a:t>
            </a:r>
            <a:r>
              <a:rPr lang="ja-JP" altLang="en-US" sz="1100" dirty="0"/>
              <a:t>　その後、</a:t>
            </a:r>
            <a:r>
              <a:rPr lang="en-US" altLang="ja-JP" sz="1100" dirty="0"/>
              <a:t>30</a:t>
            </a:r>
            <a:r>
              <a:rPr lang="ja-JP" altLang="en-US" sz="1100" dirty="0"/>
              <a:t>Ｍａには沈静化</a:t>
            </a:r>
            <a:endParaRPr lang="en-US" altLang="ja-JP" sz="1100" dirty="0"/>
          </a:p>
          <a:p>
            <a:pPr lvl="1"/>
            <a:r>
              <a:rPr lang="en-US" altLang="ja-JP" sz="1100" dirty="0"/>
              <a:t>30</a:t>
            </a:r>
            <a:r>
              <a:rPr lang="ja-JP" altLang="en-US" sz="1100" dirty="0"/>
              <a:t>Ｍａ以降は西側で</a:t>
            </a:r>
            <a:r>
              <a:rPr lang="ja-JP" altLang="en-US" sz="1100" dirty="0" smtClean="0"/>
              <a:t>沈み込み</a:t>
            </a:r>
            <a:endParaRPr lang="en-US" altLang="ja-JP" sz="1100" dirty="0" smtClean="0"/>
          </a:p>
          <a:p>
            <a:r>
              <a:rPr lang="ja-JP" altLang="en-US" sz="1100" dirty="0" smtClean="0"/>
              <a:t>フィリピン海溝は</a:t>
            </a:r>
            <a:endParaRPr lang="en-US" altLang="ja-JP" sz="1100" dirty="0" smtClean="0"/>
          </a:p>
          <a:p>
            <a:pPr lvl="1"/>
            <a:r>
              <a:rPr lang="ja-JP" altLang="en-US" sz="1100" dirty="0" smtClean="0"/>
              <a:t>北側は８Ｍａから活発化</a:t>
            </a:r>
            <a:r>
              <a:rPr lang="ja-JP" altLang="en-US" sz="1100" dirty="0"/>
              <a:t>ｖ</a:t>
            </a:r>
            <a:r>
              <a:rPr lang="ja-JP" altLang="en-US" sz="1100" dirty="0" smtClean="0"/>
              <a:t>南進</a:t>
            </a:r>
            <a:r>
              <a:rPr lang="ja-JP" altLang="en-US" sz="1100" dirty="0"/>
              <a:t>し</a:t>
            </a:r>
            <a:r>
              <a:rPr lang="ja-JP" altLang="en-US" sz="1100" dirty="0" smtClean="0"/>
              <a:t>、４Ｍａごろまでには現在の状態に</a:t>
            </a:r>
            <a:endParaRPr lang="en-US" altLang="ja-JP" sz="1100" dirty="0" smtClean="0"/>
          </a:p>
          <a:p>
            <a:r>
              <a:rPr lang="en-US" altLang="ja-JP" sz="1100" dirty="0" err="1" smtClean="0"/>
              <a:t>Cotabato</a:t>
            </a:r>
            <a:r>
              <a:rPr lang="ja-JP" altLang="en-US" sz="1100" dirty="0" smtClean="0"/>
              <a:t>海溝は</a:t>
            </a:r>
            <a:r>
              <a:rPr lang="en-US" altLang="ja-JP" sz="1100" dirty="0" smtClean="0"/>
              <a:t>30Ma</a:t>
            </a:r>
            <a:r>
              <a:rPr lang="ja-JP" altLang="en-US" sz="1100" dirty="0" err="1" smtClean="0"/>
              <a:t>ごろに</a:t>
            </a:r>
            <a:r>
              <a:rPr lang="ja-JP" altLang="en-US" sz="1100" dirty="0" smtClean="0"/>
              <a:t>活発化、マニラ海溝の活発化と同時期</a:t>
            </a:r>
            <a:endParaRPr lang="en-US" altLang="ja-JP" sz="1100" dirty="0"/>
          </a:p>
          <a:p>
            <a:endParaRPr kumimoji="1" lang="en-US" altLang="ja-JP" sz="900" dirty="0" smtClean="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06398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1000"/>
                                        <p:tgtEl>
                                          <p:spTgt spid="3">
                                            <p:txEl>
                                              <p:pRg st="6" end="6"/>
                                            </p:txEl>
                                          </p:spTgt>
                                        </p:tgtEl>
                                      </p:cBhvr>
                                    </p:animEffect>
                                    <p:anim calcmode="lin" valueType="num">
                                      <p:cBhvr>
                                        <p:cTn id="4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42" fill="hold">
                            <p:stCondLst>
                              <p:cond delay="1000"/>
                            </p:stCondLst>
                            <p:childTnLst>
                              <p:par>
                                <p:cTn id="43" presetID="42" presetClass="entr" presetSubtype="0" fill="hold" nodeType="after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fade">
                                      <p:cBhvr>
                                        <p:cTn id="45" dur="1000"/>
                                        <p:tgtEl>
                                          <p:spTgt spid="5"/>
                                        </p:tgtEl>
                                      </p:cBhvr>
                                    </p:animEffect>
                                    <p:anim calcmode="lin" valueType="num">
                                      <p:cBhvr>
                                        <p:cTn id="46" dur="1000" fill="hold"/>
                                        <p:tgtEl>
                                          <p:spTgt spid="5"/>
                                        </p:tgtEl>
                                        <p:attrNameLst>
                                          <p:attrName>ppt_x</p:attrName>
                                        </p:attrNameLst>
                                      </p:cBhvr>
                                      <p:tavLst>
                                        <p:tav tm="0">
                                          <p:val>
                                            <p:strVal val="#ppt_x"/>
                                          </p:val>
                                        </p:tav>
                                        <p:tav tm="100000">
                                          <p:val>
                                            <p:strVal val="#ppt_x"/>
                                          </p:val>
                                        </p:tav>
                                      </p:tavLst>
                                    </p:anim>
                                    <p:anim calcmode="lin" valueType="num">
                                      <p:cBhvr>
                                        <p:cTn id="4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3">
                                            <p:txEl>
                                              <p:pRg st="7" end="7"/>
                                            </p:txEl>
                                          </p:spTgt>
                                        </p:tgtEl>
                                        <p:attrNameLst>
                                          <p:attrName>style.visibility</p:attrName>
                                        </p:attrNameLst>
                                      </p:cBhvr>
                                      <p:to>
                                        <p:strVal val="visible"/>
                                      </p:to>
                                    </p:set>
                                    <p:animEffect transition="in" filter="fade">
                                      <p:cBhvr>
                                        <p:cTn id="52" dur="1000"/>
                                        <p:tgtEl>
                                          <p:spTgt spid="3">
                                            <p:txEl>
                                              <p:pRg st="7" end="7"/>
                                            </p:txEl>
                                          </p:spTgt>
                                        </p:tgtEl>
                                      </p:cBhvr>
                                    </p:animEffect>
                                    <p:anim calcmode="lin" valueType="num">
                                      <p:cBhvr>
                                        <p:cTn id="5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4" dur="1000" fill="hold"/>
                                        <p:tgtEl>
                                          <p:spTgt spid="3">
                                            <p:txEl>
                                              <p:pRg st="7" end="7"/>
                                            </p:txEl>
                                          </p:spTgt>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3">
                                            <p:txEl>
                                              <p:pRg st="8" end="8"/>
                                            </p:txEl>
                                          </p:spTgt>
                                        </p:tgtEl>
                                        <p:attrNameLst>
                                          <p:attrName>style.visibility</p:attrName>
                                        </p:attrNameLst>
                                      </p:cBhvr>
                                      <p:to>
                                        <p:strVal val="visible"/>
                                      </p:to>
                                    </p:set>
                                    <p:animEffect transition="in" filter="fade">
                                      <p:cBhvr>
                                        <p:cTn id="57" dur="1000"/>
                                        <p:tgtEl>
                                          <p:spTgt spid="3">
                                            <p:txEl>
                                              <p:pRg st="8" end="8"/>
                                            </p:txEl>
                                          </p:spTgt>
                                        </p:tgtEl>
                                      </p:cBhvr>
                                    </p:animEffect>
                                    <p:anim calcmode="lin" valueType="num">
                                      <p:cBhvr>
                                        <p:cTn id="58"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9" dur="1000" fill="hold"/>
                                        <p:tgtEl>
                                          <p:spTgt spid="3">
                                            <p:txEl>
                                              <p:pRg st="8" end="8"/>
                                            </p:txEl>
                                          </p:spTgt>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3">
                                            <p:txEl>
                                              <p:pRg st="9" end="9"/>
                                            </p:txEl>
                                          </p:spTgt>
                                        </p:tgtEl>
                                        <p:attrNameLst>
                                          <p:attrName>style.visibility</p:attrName>
                                        </p:attrNameLst>
                                      </p:cBhvr>
                                      <p:to>
                                        <p:strVal val="visible"/>
                                      </p:to>
                                    </p:set>
                                    <p:animEffect transition="in" filter="fade">
                                      <p:cBhvr>
                                        <p:cTn id="62" dur="1000"/>
                                        <p:tgtEl>
                                          <p:spTgt spid="3">
                                            <p:txEl>
                                              <p:pRg st="9" end="9"/>
                                            </p:txEl>
                                          </p:spTgt>
                                        </p:tgtEl>
                                      </p:cBhvr>
                                    </p:animEffect>
                                    <p:anim calcmode="lin" valueType="num">
                                      <p:cBhvr>
                                        <p:cTn id="63"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4"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par>
                          <p:cTn id="65" fill="hold">
                            <p:stCondLst>
                              <p:cond delay="1000"/>
                            </p:stCondLst>
                            <p:childTnLst>
                              <p:par>
                                <p:cTn id="66" presetID="42" presetClass="entr" presetSubtype="0" fill="hold" nodeType="after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1000"/>
                                        <p:tgtEl>
                                          <p:spTgt spid="17"/>
                                        </p:tgtEl>
                                      </p:cBhvr>
                                    </p:animEffect>
                                    <p:anim calcmode="lin" valueType="num">
                                      <p:cBhvr>
                                        <p:cTn id="69" dur="1000" fill="hold"/>
                                        <p:tgtEl>
                                          <p:spTgt spid="17"/>
                                        </p:tgtEl>
                                        <p:attrNameLst>
                                          <p:attrName>ppt_x</p:attrName>
                                        </p:attrNameLst>
                                      </p:cBhvr>
                                      <p:tavLst>
                                        <p:tav tm="0">
                                          <p:val>
                                            <p:strVal val="#ppt_x"/>
                                          </p:val>
                                        </p:tav>
                                        <p:tav tm="100000">
                                          <p:val>
                                            <p:strVal val="#ppt_x"/>
                                          </p:val>
                                        </p:tav>
                                      </p:tavLst>
                                    </p:anim>
                                    <p:anim calcmode="lin" valueType="num">
                                      <p:cBhvr>
                                        <p:cTn id="7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3">
                                            <p:txEl>
                                              <p:pRg st="10" end="10"/>
                                            </p:txEl>
                                          </p:spTgt>
                                        </p:tgtEl>
                                        <p:attrNameLst>
                                          <p:attrName>style.visibility</p:attrName>
                                        </p:attrNameLst>
                                      </p:cBhvr>
                                      <p:to>
                                        <p:strVal val="visible"/>
                                      </p:to>
                                    </p:set>
                                    <p:animEffect transition="in" filter="fade">
                                      <p:cBhvr>
                                        <p:cTn id="75" dur="1000"/>
                                        <p:tgtEl>
                                          <p:spTgt spid="3">
                                            <p:txEl>
                                              <p:pRg st="10" end="10"/>
                                            </p:txEl>
                                          </p:spTgt>
                                        </p:tgtEl>
                                      </p:cBhvr>
                                    </p:animEffect>
                                    <p:anim calcmode="lin" valueType="num">
                                      <p:cBhvr>
                                        <p:cTn id="76"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77" dur="1000" fill="hold"/>
                                        <p:tgtEl>
                                          <p:spTgt spid="3">
                                            <p:txEl>
                                              <p:pRg st="10" end="10"/>
                                            </p:txEl>
                                          </p:spTgt>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3">
                                            <p:txEl>
                                              <p:pRg st="11" end="11"/>
                                            </p:txEl>
                                          </p:spTgt>
                                        </p:tgtEl>
                                        <p:attrNameLst>
                                          <p:attrName>style.visibility</p:attrName>
                                        </p:attrNameLst>
                                      </p:cBhvr>
                                      <p:to>
                                        <p:strVal val="visible"/>
                                      </p:to>
                                    </p:set>
                                    <p:animEffect transition="in" filter="fade">
                                      <p:cBhvr>
                                        <p:cTn id="80" dur="1000"/>
                                        <p:tgtEl>
                                          <p:spTgt spid="3">
                                            <p:txEl>
                                              <p:pRg st="11" end="11"/>
                                            </p:txEl>
                                          </p:spTgt>
                                        </p:tgtEl>
                                      </p:cBhvr>
                                    </p:animEffect>
                                    <p:anim calcmode="lin" valueType="num">
                                      <p:cBhvr>
                                        <p:cTn id="81"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82"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par>
                          <p:cTn id="83" fill="hold">
                            <p:stCondLst>
                              <p:cond delay="1000"/>
                            </p:stCondLst>
                            <p:childTnLst>
                              <p:par>
                                <p:cTn id="84" presetID="42" presetClass="entr" presetSubtype="0" fill="hold" grpId="0" nodeType="afterEffect">
                                  <p:stCondLst>
                                    <p:cond delay="0"/>
                                  </p:stCondLst>
                                  <p:childTnLst>
                                    <p:set>
                                      <p:cBhvr>
                                        <p:cTn id="85" dur="1" fill="hold">
                                          <p:stCondLst>
                                            <p:cond delay="0"/>
                                          </p:stCondLst>
                                        </p:cTn>
                                        <p:tgtEl>
                                          <p:spTgt spid="10"/>
                                        </p:tgtEl>
                                        <p:attrNameLst>
                                          <p:attrName>style.visibility</p:attrName>
                                        </p:attrNameLst>
                                      </p:cBhvr>
                                      <p:to>
                                        <p:strVal val="visible"/>
                                      </p:to>
                                    </p:set>
                                    <p:animEffect transition="in" filter="fade">
                                      <p:cBhvr>
                                        <p:cTn id="86" dur="1000"/>
                                        <p:tgtEl>
                                          <p:spTgt spid="10"/>
                                        </p:tgtEl>
                                      </p:cBhvr>
                                    </p:animEffect>
                                    <p:anim calcmode="lin" valueType="num">
                                      <p:cBhvr>
                                        <p:cTn id="87" dur="1000" fill="hold"/>
                                        <p:tgtEl>
                                          <p:spTgt spid="10"/>
                                        </p:tgtEl>
                                        <p:attrNameLst>
                                          <p:attrName>ppt_x</p:attrName>
                                        </p:attrNameLst>
                                      </p:cBhvr>
                                      <p:tavLst>
                                        <p:tav tm="0">
                                          <p:val>
                                            <p:strVal val="#ppt_x"/>
                                          </p:val>
                                        </p:tav>
                                        <p:tav tm="100000">
                                          <p:val>
                                            <p:strVal val="#ppt_x"/>
                                          </p:val>
                                        </p:tav>
                                      </p:tavLst>
                                    </p:anim>
                                    <p:anim calcmode="lin" valueType="num">
                                      <p:cBhvr>
                                        <p:cTn id="8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grpId="0" nodeType="clickEffect">
                                  <p:stCondLst>
                                    <p:cond delay="0"/>
                                  </p:stCondLst>
                                  <p:childTnLst>
                                    <p:set>
                                      <p:cBhvr>
                                        <p:cTn id="92" dur="1" fill="hold">
                                          <p:stCondLst>
                                            <p:cond delay="0"/>
                                          </p:stCondLst>
                                        </p:cTn>
                                        <p:tgtEl>
                                          <p:spTgt spid="3">
                                            <p:txEl>
                                              <p:pRg st="12" end="12"/>
                                            </p:txEl>
                                          </p:spTgt>
                                        </p:tgtEl>
                                        <p:attrNameLst>
                                          <p:attrName>style.visibility</p:attrName>
                                        </p:attrNameLst>
                                      </p:cBhvr>
                                      <p:to>
                                        <p:strVal val="visible"/>
                                      </p:to>
                                    </p:set>
                                    <p:animEffect transition="in" filter="fade">
                                      <p:cBhvr>
                                        <p:cTn id="93" dur="1000"/>
                                        <p:tgtEl>
                                          <p:spTgt spid="3">
                                            <p:txEl>
                                              <p:pRg st="12" end="12"/>
                                            </p:txEl>
                                          </p:spTgt>
                                        </p:tgtEl>
                                      </p:cBhvr>
                                    </p:animEffect>
                                    <p:anim calcmode="lin" valueType="num">
                                      <p:cBhvr>
                                        <p:cTn id="94"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95" dur="1000" fill="hold"/>
                                        <p:tgtEl>
                                          <p:spTgt spid="3">
                                            <p:txEl>
                                              <p:pRg st="12" end="12"/>
                                            </p:txEl>
                                          </p:spTgt>
                                        </p:tgtEl>
                                        <p:attrNameLst>
                                          <p:attrName>ppt_y</p:attrName>
                                        </p:attrNameLst>
                                      </p:cBhvr>
                                      <p:tavLst>
                                        <p:tav tm="0">
                                          <p:val>
                                            <p:strVal val="#ppt_y+.1"/>
                                          </p:val>
                                        </p:tav>
                                        <p:tav tm="100000">
                                          <p:val>
                                            <p:strVal val="#ppt_y"/>
                                          </p:val>
                                        </p:tav>
                                      </p:tavLst>
                                    </p:anim>
                                  </p:childTnLst>
                                </p:cTn>
                              </p:par>
                              <p:par>
                                <p:cTn id="96" presetID="42" presetClass="entr" presetSubtype="0" fill="hold" grpId="0" nodeType="withEffect">
                                  <p:stCondLst>
                                    <p:cond delay="0"/>
                                  </p:stCondLst>
                                  <p:childTnLst>
                                    <p:set>
                                      <p:cBhvr>
                                        <p:cTn id="97" dur="1" fill="hold">
                                          <p:stCondLst>
                                            <p:cond delay="0"/>
                                          </p:stCondLst>
                                        </p:cTn>
                                        <p:tgtEl>
                                          <p:spTgt spid="3">
                                            <p:txEl>
                                              <p:pRg st="13" end="13"/>
                                            </p:txEl>
                                          </p:spTgt>
                                        </p:tgtEl>
                                        <p:attrNameLst>
                                          <p:attrName>style.visibility</p:attrName>
                                        </p:attrNameLst>
                                      </p:cBhvr>
                                      <p:to>
                                        <p:strVal val="visible"/>
                                      </p:to>
                                    </p:set>
                                    <p:animEffect transition="in" filter="fade">
                                      <p:cBhvr>
                                        <p:cTn id="98" dur="1000"/>
                                        <p:tgtEl>
                                          <p:spTgt spid="3">
                                            <p:txEl>
                                              <p:pRg st="13" end="13"/>
                                            </p:txEl>
                                          </p:spTgt>
                                        </p:tgtEl>
                                      </p:cBhvr>
                                    </p:animEffect>
                                    <p:anim calcmode="lin" valueType="num">
                                      <p:cBhvr>
                                        <p:cTn id="99" dur="1000" fill="hold"/>
                                        <p:tgtEl>
                                          <p:spTgt spid="3">
                                            <p:txEl>
                                              <p:pRg st="13" end="13"/>
                                            </p:txEl>
                                          </p:spTgt>
                                        </p:tgtEl>
                                        <p:attrNameLst>
                                          <p:attrName>ppt_x</p:attrName>
                                        </p:attrNameLst>
                                      </p:cBhvr>
                                      <p:tavLst>
                                        <p:tav tm="0">
                                          <p:val>
                                            <p:strVal val="#ppt_x"/>
                                          </p:val>
                                        </p:tav>
                                        <p:tav tm="100000">
                                          <p:val>
                                            <p:strVal val="#ppt_x"/>
                                          </p:val>
                                        </p:tav>
                                      </p:tavLst>
                                    </p:anim>
                                    <p:anim calcmode="lin" valueType="num">
                                      <p:cBhvr>
                                        <p:cTn id="100" dur="1000" fill="hold"/>
                                        <p:tgtEl>
                                          <p:spTgt spid="3">
                                            <p:txEl>
                                              <p:pRg st="13" end="13"/>
                                            </p:txEl>
                                          </p:spTgt>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grpId="0" nodeType="clickEffect">
                                  <p:stCondLst>
                                    <p:cond delay="0"/>
                                  </p:stCondLst>
                                  <p:childTnLst>
                                    <p:set>
                                      <p:cBhvr>
                                        <p:cTn id="104" dur="1" fill="hold">
                                          <p:stCondLst>
                                            <p:cond delay="0"/>
                                          </p:stCondLst>
                                        </p:cTn>
                                        <p:tgtEl>
                                          <p:spTgt spid="3">
                                            <p:txEl>
                                              <p:pRg st="14" end="14"/>
                                            </p:txEl>
                                          </p:spTgt>
                                        </p:tgtEl>
                                        <p:attrNameLst>
                                          <p:attrName>style.visibility</p:attrName>
                                        </p:attrNameLst>
                                      </p:cBhvr>
                                      <p:to>
                                        <p:strVal val="visible"/>
                                      </p:to>
                                    </p:set>
                                    <p:animEffect transition="in" filter="fade">
                                      <p:cBhvr>
                                        <p:cTn id="105" dur="1000"/>
                                        <p:tgtEl>
                                          <p:spTgt spid="3">
                                            <p:txEl>
                                              <p:pRg st="14" end="14"/>
                                            </p:txEl>
                                          </p:spTgt>
                                        </p:tgtEl>
                                      </p:cBhvr>
                                    </p:animEffect>
                                    <p:anim calcmode="lin" valueType="num">
                                      <p:cBhvr>
                                        <p:cTn id="106" dur="1000" fill="hold"/>
                                        <p:tgtEl>
                                          <p:spTgt spid="3">
                                            <p:txEl>
                                              <p:pRg st="14" end="14"/>
                                            </p:txEl>
                                          </p:spTgt>
                                        </p:tgtEl>
                                        <p:attrNameLst>
                                          <p:attrName>ppt_x</p:attrName>
                                        </p:attrNameLst>
                                      </p:cBhvr>
                                      <p:tavLst>
                                        <p:tav tm="0">
                                          <p:val>
                                            <p:strVal val="#ppt_x"/>
                                          </p:val>
                                        </p:tav>
                                        <p:tav tm="100000">
                                          <p:val>
                                            <p:strVal val="#ppt_x"/>
                                          </p:val>
                                        </p:tav>
                                      </p:tavLst>
                                    </p:anim>
                                    <p:anim calcmode="lin" valueType="num">
                                      <p:cBhvr>
                                        <p:cTn id="107" dur="1000" fill="hold"/>
                                        <p:tgtEl>
                                          <p:spTgt spid="3">
                                            <p:txEl>
                                              <p:pRg st="14" end="14"/>
                                            </p:txEl>
                                          </p:spTgt>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0"/>
                                  </p:stCondLst>
                                  <p:childTnLst>
                                    <p:set>
                                      <p:cBhvr>
                                        <p:cTn id="109" dur="1" fill="hold">
                                          <p:stCondLst>
                                            <p:cond delay="0"/>
                                          </p:stCondLst>
                                        </p:cTn>
                                        <p:tgtEl>
                                          <p:spTgt spid="3">
                                            <p:txEl>
                                              <p:pRg st="15" end="15"/>
                                            </p:txEl>
                                          </p:spTgt>
                                        </p:tgtEl>
                                        <p:attrNameLst>
                                          <p:attrName>style.visibility</p:attrName>
                                        </p:attrNameLst>
                                      </p:cBhvr>
                                      <p:to>
                                        <p:strVal val="visible"/>
                                      </p:to>
                                    </p:set>
                                    <p:animEffect transition="in" filter="fade">
                                      <p:cBhvr>
                                        <p:cTn id="110" dur="1000"/>
                                        <p:tgtEl>
                                          <p:spTgt spid="3">
                                            <p:txEl>
                                              <p:pRg st="15" end="15"/>
                                            </p:txEl>
                                          </p:spTgt>
                                        </p:tgtEl>
                                      </p:cBhvr>
                                    </p:animEffect>
                                    <p:anim calcmode="lin" valueType="num">
                                      <p:cBhvr>
                                        <p:cTn id="111" dur="1000" fill="hold"/>
                                        <p:tgtEl>
                                          <p:spTgt spid="3">
                                            <p:txEl>
                                              <p:pRg st="15" end="15"/>
                                            </p:txEl>
                                          </p:spTgt>
                                        </p:tgtEl>
                                        <p:attrNameLst>
                                          <p:attrName>ppt_x</p:attrName>
                                        </p:attrNameLst>
                                      </p:cBhvr>
                                      <p:tavLst>
                                        <p:tav tm="0">
                                          <p:val>
                                            <p:strVal val="#ppt_x"/>
                                          </p:val>
                                        </p:tav>
                                        <p:tav tm="100000">
                                          <p:val>
                                            <p:strVal val="#ppt_x"/>
                                          </p:val>
                                        </p:tav>
                                      </p:tavLst>
                                    </p:anim>
                                    <p:anim calcmode="lin" valueType="num">
                                      <p:cBhvr>
                                        <p:cTn id="112" dur="1000" fill="hold"/>
                                        <p:tgtEl>
                                          <p:spTgt spid="3">
                                            <p:txEl>
                                              <p:pRg st="15" end="15"/>
                                            </p:txEl>
                                          </p:spTgt>
                                        </p:tgtEl>
                                        <p:attrNameLst>
                                          <p:attrName>ppt_y</p:attrName>
                                        </p:attrNameLst>
                                      </p:cBhvr>
                                      <p:tavLst>
                                        <p:tav tm="0">
                                          <p:val>
                                            <p:strVal val="#ppt_y+.1"/>
                                          </p:val>
                                        </p:tav>
                                        <p:tav tm="100000">
                                          <p:val>
                                            <p:strVal val="#ppt_y"/>
                                          </p:val>
                                        </p:tav>
                                      </p:tavLst>
                                    </p:anim>
                                  </p:childTnLst>
                                </p:cTn>
                              </p:par>
                              <p:par>
                                <p:cTn id="113" presetID="42" presetClass="entr" presetSubtype="0" fill="hold" grpId="0" nodeType="withEffect">
                                  <p:stCondLst>
                                    <p:cond delay="0"/>
                                  </p:stCondLst>
                                  <p:childTnLst>
                                    <p:set>
                                      <p:cBhvr>
                                        <p:cTn id="114" dur="1" fill="hold">
                                          <p:stCondLst>
                                            <p:cond delay="0"/>
                                          </p:stCondLst>
                                        </p:cTn>
                                        <p:tgtEl>
                                          <p:spTgt spid="3">
                                            <p:txEl>
                                              <p:pRg st="16" end="16"/>
                                            </p:txEl>
                                          </p:spTgt>
                                        </p:tgtEl>
                                        <p:attrNameLst>
                                          <p:attrName>style.visibility</p:attrName>
                                        </p:attrNameLst>
                                      </p:cBhvr>
                                      <p:to>
                                        <p:strVal val="visible"/>
                                      </p:to>
                                    </p:set>
                                    <p:animEffect transition="in" filter="fade">
                                      <p:cBhvr>
                                        <p:cTn id="115" dur="1000"/>
                                        <p:tgtEl>
                                          <p:spTgt spid="3">
                                            <p:txEl>
                                              <p:pRg st="16" end="16"/>
                                            </p:txEl>
                                          </p:spTgt>
                                        </p:tgtEl>
                                      </p:cBhvr>
                                    </p:animEffect>
                                    <p:anim calcmode="lin" valueType="num">
                                      <p:cBhvr>
                                        <p:cTn id="116" dur="1000" fill="hold"/>
                                        <p:tgtEl>
                                          <p:spTgt spid="3">
                                            <p:txEl>
                                              <p:pRg st="16" end="16"/>
                                            </p:txEl>
                                          </p:spTgt>
                                        </p:tgtEl>
                                        <p:attrNameLst>
                                          <p:attrName>ppt_x</p:attrName>
                                        </p:attrNameLst>
                                      </p:cBhvr>
                                      <p:tavLst>
                                        <p:tav tm="0">
                                          <p:val>
                                            <p:strVal val="#ppt_x"/>
                                          </p:val>
                                        </p:tav>
                                        <p:tav tm="100000">
                                          <p:val>
                                            <p:strVal val="#ppt_x"/>
                                          </p:val>
                                        </p:tav>
                                      </p:tavLst>
                                    </p:anim>
                                    <p:anim calcmode="lin" valueType="num">
                                      <p:cBhvr>
                                        <p:cTn id="117" dur="1000" fill="hold"/>
                                        <p:tgtEl>
                                          <p:spTgt spid="3">
                                            <p:txEl>
                                              <p:pRg st="16" end="16"/>
                                            </p:txEl>
                                          </p:spTgt>
                                        </p:tgtEl>
                                        <p:attrNameLst>
                                          <p:attrName>ppt_y</p:attrName>
                                        </p:attrNameLst>
                                      </p:cBhvr>
                                      <p:tavLst>
                                        <p:tav tm="0">
                                          <p:val>
                                            <p:strVal val="#ppt_y+.1"/>
                                          </p:val>
                                        </p:tav>
                                        <p:tav tm="100000">
                                          <p:val>
                                            <p:strVal val="#ppt_y"/>
                                          </p:val>
                                        </p:tav>
                                      </p:tavLst>
                                    </p:anim>
                                  </p:childTnLst>
                                </p:cTn>
                              </p:par>
                            </p:childTnLst>
                          </p:cTn>
                        </p:par>
                        <p:par>
                          <p:cTn id="118" fill="hold">
                            <p:stCondLst>
                              <p:cond delay="1000"/>
                            </p:stCondLst>
                            <p:childTnLst>
                              <p:par>
                                <p:cTn id="119" presetID="42" presetClass="entr" presetSubtype="0" fill="hold" nodeType="afterEffect">
                                  <p:stCondLst>
                                    <p:cond delay="0"/>
                                  </p:stCondLst>
                                  <p:childTnLst>
                                    <p:set>
                                      <p:cBhvr>
                                        <p:cTn id="120" dur="1" fill="hold">
                                          <p:stCondLst>
                                            <p:cond delay="0"/>
                                          </p:stCondLst>
                                        </p:cTn>
                                        <p:tgtEl>
                                          <p:spTgt spid="18"/>
                                        </p:tgtEl>
                                        <p:attrNameLst>
                                          <p:attrName>style.visibility</p:attrName>
                                        </p:attrNameLst>
                                      </p:cBhvr>
                                      <p:to>
                                        <p:strVal val="visible"/>
                                      </p:to>
                                    </p:set>
                                    <p:animEffect transition="in" filter="fade">
                                      <p:cBhvr>
                                        <p:cTn id="121" dur="1000"/>
                                        <p:tgtEl>
                                          <p:spTgt spid="18"/>
                                        </p:tgtEl>
                                      </p:cBhvr>
                                    </p:animEffect>
                                    <p:anim calcmode="lin" valueType="num">
                                      <p:cBhvr>
                                        <p:cTn id="122" dur="1000" fill="hold"/>
                                        <p:tgtEl>
                                          <p:spTgt spid="18"/>
                                        </p:tgtEl>
                                        <p:attrNameLst>
                                          <p:attrName>ppt_x</p:attrName>
                                        </p:attrNameLst>
                                      </p:cBhvr>
                                      <p:tavLst>
                                        <p:tav tm="0">
                                          <p:val>
                                            <p:strVal val="#ppt_x"/>
                                          </p:val>
                                        </p:tav>
                                        <p:tav tm="100000">
                                          <p:val>
                                            <p:strVal val="#ppt_x"/>
                                          </p:val>
                                        </p:tav>
                                      </p:tavLst>
                                    </p:anim>
                                    <p:anim calcmode="lin" valueType="num">
                                      <p:cBhvr>
                                        <p:cTn id="1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24" fill="hold">
                      <p:stCondLst>
                        <p:cond delay="indefinite"/>
                      </p:stCondLst>
                      <p:childTnLst>
                        <p:par>
                          <p:cTn id="125" fill="hold">
                            <p:stCondLst>
                              <p:cond delay="0"/>
                            </p:stCondLst>
                            <p:childTnLst>
                              <p:par>
                                <p:cTn id="126" presetID="42" presetClass="entr" presetSubtype="0" fill="hold" grpId="0" nodeType="clickEffect">
                                  <p:stCondLst>
                                    <p:cond delay="0"/>
                                  </p:stCondLst>
                                  <p:childTnLst>
                                    <p:set>
                                      <p:cBhvr>
                                        <p:cTn id="127" dur="1" fill="hold">
                                          <p:stCondLst>
                                            <p:cond delay="0"/>
                                          </p:stCondLst>
                                        </p:cTn>
                                        <p:tgtEl>
                                          <p:spTgt spid="3">
                                            <p:txEl>
                                              <p:pRg st="17" end="17"/>
                                            </p:txEl>
                                          </p:spTgt>
                                        </p:tgtEl>
                                        <p:attrNameLst>
                                          <p:attrName>style.visibility</p:attrName>
                                        </p:attrNameLst>
                                      </p:cBhvr>
                                      <p:to>
                                        <p:strVal val="visible"/>
                                      </p:to>
                                    </p:set>
                                    <p:animEffect transition="in" filter="fade">
                                      <p:cBhvr>
                                        <p:cTn id="128" dur="1000"/>
                                        <p:tgtEl>
                                          <p:spTgt spid="3">
                                            <p:txEl>
                                              <p:pRg st="17" end="17"/>
                                            </p:txEl>
                                          </p:spTgt>
                                        </p:tgtEl>
                                      </p:cBhvr>
                                    </p:animEffect>
                                    <p:anim calcmode="lin" valueType="num">
                                      <p:cBhvr>
                                        <p:cTn id="129" dur="1000" fill="hold"/>
                                        <p:tgtEl>
                                          <p:spTgt spid="3">
                                            <p:txEl>
                                              <p:pRg st="17" end="17"/>
                                            </p:txEl>
                                          </p:spTgt>
                                        </p:tgtEl>
                                        <p:attrNameLst>
                                          <p:attrName>ppt_x</p:attrName>
                                        </p:attrNameLst>
                                      </p:cBhvr>
                                      <p:tavLst>
                                        <p:tav tm="0">
                                          <p:val>
                                            <p:strVal val="#ppt_x"/>
                                          </p:val>
                                        </p:tav>
                                        <p:tav tm="100000">
                                          <p:val>
                                            <p:strVal val="#ppt_x"/>
                                          </p:val>
                                        </p:tav>
                                      </p:tavLst>
                                    </p:anim>
                                    <p:anim calcmode="lin" valueType="num">
                                      <p:cBhvr>
                                        <p:cTn id="130" dur="1000" fill="hold"/>
                                        <p:tgtEl>
                                          <p:spTgt spid="3">
                                            <p:txEl>
                                              <p:pRg st="17" end="17"/>
                                            </p:txEl>
                                          </p:spTgt>
                                        </p:tgtEl>
                                        <p:attrNameLst>
                                          <p:attrName>ppt_y</p:attrName>
                                        </p:attrNameLst>
                                      </p:cBhvr>
                                      <p:tavLst>
                                        <p:tav tm="0">
                                          <p:val>
                                            <p:strVal val="#ppt_y+.1"/>
                                          </p:val>
                                        </p:tav>
                                        <p:tav tm="100000">
                                          <p:val>
                                            <p:strVal val="#ppt_y"/>
                                          </p:val>
                                        </p:tav>
                                      </p:tavLst>
                                    </p:anim>
                                  </p:childTnLst>
                                </p:cTn>
                              </p:par>
                              <p:par>
                                <p:cTn id="131" presetID="42" presetClass="entr" presetSubtype="0" fill="hold" grpId="0" nodeType="withEffect">
                                  <p:stCondLst>
                                    <p:cond delay="0"/>
                                  </p:stCondLst>
                                  <p:childTnLst>
                                    <p:set>
                                      <p:cBhvr>
                                        <p:cTn id="132" dur="1" fill="hold">
                                          <p:stCondLst>
                                            <p:cond delay="0"/>
                                          </p:stCondLst>
                                        </p:cTn>
                                        <p:tgtEl>
                                          <p:spTgt spid="3">
                                            <p:txEl>
                                              <p:pRg st="18" end="18"/>
                                            </p:txEl>
                                          </p:spTgt>
                                        </p:tgtEl>
                                        <p:attrNameLst>
                                          <p:attrName>style.visibility</p:attrName>
                                        </p:attrNameLst>
                                      </p:cBhvr>
                                      <p:to>
                                        <p:strVal val="visible"/>
                                      </p:to>
                                    </p:set>
                                    <p:animEffect transition="in" filter="fade">
                                      <p:cBhvr>
                                        <p:cTn id="133" dur="1000"/>
                                        <p:tgtEl>
                                          <p:spTgt spid="3">
                                            <p:txEl>
                                              <p:pRg st="18" end="18"/>
                                            </p:txEl>
                                          </p:spTgt>
                                        </p:tgtEl>
                                      </p:cBhvr>
                                    </p:animEffect>
                                    <p:anim calcmode="lin" valueType="num">
                                      <p:cBhvr>
                                        <p:cTn id="134" dur="1000" fill="hold"/>
                                        <p:tgtEl>
                                          <p:spTgt spid="3">
                                            <p:txEl>
                                              <p:pRg st="18" end="18"/>
                                            </p:txEl>
                                          </p:spTgt>
                                        </p:tgtEl>
                                        <p:attrNameLst>
                                          <p:attrName>ppt_x</p:attrName>
                                        </p:attrNameLst>
                                      </p:cBhvr>
                                      <p:tavLst>
                                        <p:tav tm="0">
                                          <p:val>
                                            <p:strVal val="#ppt_x"/>
                                          </p:val>
                                        </p:tav>
                                        <p:tav tm="100000">
                                          <p:val>
                                            <p:strVal val="#ppt_x"/>
                                          </p:val>
                                        </p:tav>
                                      </p:tavLst>
                                    </p:anim>
                                    <p:anim calcmode="lin" valueType="num">
                                      <p:cBhvr>
                                        <p:cTn id="135" dur="1000" fill="hold"/>
                                        <p:tgtEl>
                                          <p:spTgt spid="3">
                                            <p:txEl>
                                              <p:pRg st="18" end="18"/>
                                            </p:txEl>
                                          </p:spTgt>
                                        </p:tgtEl>
                                        <p:attrNameLst>
                                          <p:attrName>ppt_y</p:attrName>
                                        </p:attrNameLst>
                                      </p:cBhvr>
                                      <p:tavLst>
                                        <p:tav tm="0">
                                          <p:val>
                                            <p:strVal val="#ppt_y+.1"/>
                                          </p:val>
                                        </p:tav>
                                        <p:tav tm="100000">
                                          <p:val>
                                            <p:strVal val="#ppt_y"/>
                                          </p:val>
                                        </p:tav>
                                      </p:tavLst>
                                    </p:anim>
                                  </p:childTnLst>
                                </p:cTn>
                              </p:par>
                            </p:childTnLst>
                          </p:cTn>
                        </p:par>
                        <p:par>
                          <p:cTn id="136" fill="hold">
                            <p:stCondLst>
                              <p:cond delay="1000"/>
                            </p:stCondLst>
                            <p:childTnLst>
                              <p:par>
                                <p:cTn id="137" presetID="42" presetClass="entr" presetSubtype="0" fill="hold" grpId="0" nodeType="afterEffect">
                                  <p:stCondLst>
                                    <p:cond delay="0"/>
                                  </p:stCondLst>
                                  <p:childTnLst>
                                    <p:set>
                                      <p:cBhvr>
                                        <p:cTn id="138" dur="1" fill="hold">
                                          <p:stCondLst>
                                            <p:cond delay="0"/>
                                          </p:stCondLst>
                                        </p:cTn>
                                        <p:tgtEl>
                                          <p:spTgt spid="16"/>
                                        </p:tgtEl>
                                        <p:attrNameLst>
                                          <p:attrName>style.visibility</p:attrName>
                                        </p:attrNameLst>
                                      </p:cBhvr>
                                      <p:to>
                                        <p:strVal val="visible"/>
                                      </p:to>
                                    </p:set>
                                    <p:animEffect transition="in" filter="fade">
                                      <p:cBhvr>
                                        <p:cTn id="139" dur="1000"/>
                                        <p:tgtEl>
                                          <p:spTgt spid="16"/>
                                        </p:tgtEl>
                                      </p:cBhvr>
                                    </p:animEffect>
                                    <p:anim calcmode="lin" valueType="num">
                                      <p:cBhvr>
                                        <p:cTn id="140" dur="1000" fill="hold"/>
                                        <p:tgtEl>
                                          <p:spTgt spid="16"/>
                                        </p:tgtEl>
                                        <p:attrNameLst>
                                          <p:attrName>ppt_x</p:attrName>
                                        </p:attrNameLst>
                                      </p:cBhvr>
                                      <p:tavLst>
                                        <p:tav tm="0">
                                          <p:val>
                                            <p:strVal val="#ppt_x"/>
                                          </p:val>
                                        </p:tav>
                                        <p:tav tm="100000">
                                          <p:val>
                                            <p:strVal val="#ppt_x"/>
                                          </p:val>
                                        </p:tav>
                                      </p:tavLst>
                                    </p:anim>
                                    <p:anim calcmode="lin" valueType="num">
                                      <p:cBhvr>
                                        <p:cTn id="14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42" fill="hold">
                      <p:stCondLst>
                        <p:cond delay="indefinite"/>
                      </p:stCondLst>
                      <p:childTnLst>
                        <p:par>
                          <p:cTn id="143" fill="hold">
                            <p:stCondLst>
                              <p:cond delay="0"/>
                            </p:stCondLst>
                            <p:childTnLst>
                              <p:par>
                                <p:cTn id="144" presetID="42" presetClass="entr" presetSubtype="0" fill="hold" grpId="0" nodeType="clickEffect">
                                  <p:stCondLst>
                                    <p:cond delay="0"/>
                                  </p:stCondLst>
                                  <p:childTnLst>
                                    <p:set>
                                      <p:cBhvr>
                                        <p:cTn id="145" dur="1" fill="hold">
                                          <p:stCondLst>
                                            <p:cond delay="0"/>
                                          </p:stCondLst>
                                        </p:cTn>
                                        <p:tgtEl>
                                          <p:spTgt spid="3">
                                            <p:txEl>
                                              <p:pRg st="19" end="19"/>
                                            </p:txEl>
                                          </p:spTgt>
                                        </p:tgtEl>
                                        <p:attrNameLst>
                                          <p:attrName>style.visibility</p:attrName>
                                        </p:attrNameLst>
                                      </p:cBhvr>
                                      <p:to>
                                        <p:strVal val="visible"/>
                                      </p:to>
                                    </p:set>
                                    <p:animEffect transition="in" filter="fade">
                                      <p:cBhvr>
                                        <p:cTn id="146" dur="1000"/>
                                        <p:tgtEl>
                                          <p:spTgt spid="3">
                                            <p:txEl>
                                              <p:pRg st="19" end="19"/>
                                            </p:txEl>
                                          </p:spTgt>
                                        </p:tgtEl>
                                      </p:cBhvr>
                                    </p:animEffect>
                                    <p:anim calcmode="lin" valueType="num">
                                      <p:cBhvr>
                                        <p:cTn id="147" dur="1000" fill="hold"/>
                                        <p:tgtEl>
                                          <p:spTgt spid="3">
                                            <p:txEl>
                                              <p:pRg st="19" end="19"/>
                                            </p:txEl>
                                          </p:spTgt>
                                        </p:tgtEl>
                                        <p:attrNameLst>
                                          <p:attrName>ppt_x</p:attrName>
                                        </p:attrNameLst>
                                      </p:cBhvr>
                                      <p:tavLst>
                                        <p:tav tm="0">
                                          <p:val>
                                            <p:strVal val="#ppt_x"/>
                                          </p:val>
                                        </p:tav>
                                        <p:tav tm="100000">
                                          <p:val>
                                            <p:strVal val="#ppt_x"/>
                                          </p:val>
                                        </p:tav>
                                      </p:tavLst>
                                    </p:anim>
                                    <p:anim calcmode="lin" valueType="num">
                                      <p:cBhvr>
                                        <p:cTn id="148" dur="1000" fill="hold"/>
                                        <p:tgtEl>
                                          <p:spTgt spid="3">
                                            <p:txEl>
                                              <p:pRg st="19" end="19"/>
                                            </p:txEl>
                                          </p:spTgt>
                                        </p:tgtEl>
                                        <p:attrNameLst>
                                          <p:attrName>ppt_y</p:attrName>
                                        </p:attrNameLst>
                                      </p:cBhvr>
                                      <p:tavLst>
                                        <p:tav tm="0">
                                          <p:val>
                                            <p:strVal val="#ppt_y+.1"/>
                                          </p:val>
                                        </p:tav>
                                        <p:tav tm="100000">
                                          <p:val>
                                            <p:strVal val="#ppt_y"/>
                                          </p:val>
                                        </p:tav>
                                      </p:tavLst>
                                    </p:anim>
                                  </p:childTnLst>
                                </p:cTn>
                              </p:par>
                              <p:par>
                                <p:cTn id="149" presetID="42" presetClass="entr" presetSubtype="0" fill="hold" grpId="0" nodeType="withEffect">
                                  <p:stCondLst>
                                    <p:cond delay="0"/>
                                  </p:stCondLst>
                                  <p:childTnLst>
                                    <p:set>
                                      <p:cBhvr>
                                        <p:cTn id="150" dur="1" fill="hold">
                                          <p:stCondLst>
                                            <p:cond delay="0"/>
                                          </p:stCondLst>
                                        </p:cTn>
                                        <p:tgtEl>
                                          <p:spTgt spid="3">
                                            <p:txEl>
                                              <p:pRg st="20" end="20"/>
                                            </p:txEl>
                                          </p:spTgt>
                                        </p:tgtEl>
                                        <p:attrNameLst>
                                          <p:attrName>style.visibility</p:attrName>
                                        </p:attrNameLst>
                                      </p:cBhvr>
                                      <p:to>
                                        <p:strVal val="visible"/>
                                      </p:to>
                                    </p:set>
                                    <p:animEffect transition="in" filter="fade">
                                      <p:cBhvr>
                                        <p:cTn id="151" dur="1000"/>
                                        <p:tgtEl>
                                          <p:spTgt spid="3">
                                            <p:txEl>
                                              <p:pRg st="20" end="20"/>
                                            </p:txEl>
                                          </p:spTgt>
                                        </p:tgtEl>
                                      </p:cBhvr>
                                    </p:animEffect>
                                    <p:anim calcmode="lin" valueType="num">
                                      <p:cBhvr>
                                        <p:cTn id="152" dur="1000" fill="hold"/>
                                        <p:tgtEl>
                                          <p:spTgt spid="3">
                                            <p:txEl>
                                              <p:pRg st="20" end="20"/>
                                            </p:txEl>
                                          </p:spTgt>
                                        </p:tgtEl>
                                        <p:attrNameLst>
                                          <p:attrName>ppt_x</p:attrName>
                                        </p:attrNameLst>
                                      </p:cBhvr>
                                      <p:tavLst>
                                        <p:tav tm="0">
                                          <p:val>
                                            <p:strVal val="#ppt_x"/>
                                          </p:val>
                                        </p:tav>
                                        <p:tav tm="100000">
                                          <p:val>
                                            <p:strVal val="#ppt_x"/>
                                          </p:val>
                                        </p:tav>
                                      </p:tavLst>
                                    </p:anim>
                                    <p:anim calcmode="lin" valueType="num">
                                      <p:cBhvr>
                                        <p:cTn id="153" dur="1000" fill="hold"/>
                                        <p:tgtEl>
                                          <p:spTgt spid="3">
                                            <p:txEl>
                                              <p:pRg st="20" end="20"/>
                                            </p:txEl>
                                          </p:spTgt>
                                        </p:tgtEl>
                                        <p:attrNameLst>
                                          <p:attrName>ppt_y</p:attrName>
                                        </p:attrNameLst>
                                      </p:cBhvr>
                                      <p:tavLst>
                                        <p:tav tm="0">
                                          <p:val>
                                            <p:strVal val="#ppt_y+.1"/>
                                          </p:val>
                                        </p:tav>
                                        <p:tav tm="100000">
                                          <p:val>
                                            <p:strVal val="#ppt_y"/>
                                          </p:val>
                                        </p:tav>
                                      </p:tavLst>
                                    </p:anim>
                                  </p:childTnLst>
                                </p:cTn>
                              </p:par>
                              <p:par>
                                <p:cTn id="154" presetID="42" presetClass="entr" presetSubtype="0" fill="hold" grpId="0" nodeType="withEffect">
                                  <p:stCondLst>
                                    <p:cond delay="0"/>
                                  </p:stCondLst>
                                  <p:childTnLst>
                                    <p:set>
                                      <p:cBhvr>
                                        <p:cTn id="155" dur="1" fill="hold">
                                          <p:stCondLst>
                                            <p:cond delay="0"/>
                                          </p:stCondLst>
                                        </p:cTn>
                                        <p:tgtEl>
                                          <p:spTgt spid="3">
                                            <p:txEl>
                                              <p:pRg st="21" end="21"/>
                                            </p:txEl>
                                          </p:spTgt>
                                        </p:tgtEl>
                                        <p:attrNameLst>
                                          <p:attrName>style.visibility</p:attrName>
                                        </p:attrNameLst>
                                      </p:cBhvr>
                                      <p:to>
                                        <p:strVal val="visible"/>
                                      </p:to>
                                    </p:set>
                                    <p:animEffect transition="in" filter="fade">
                                      <p:cBhvr>
                                        <p:cTn id="156" dur="1000"/>
                                        <p:tgtEl>
                                          <p:spTgt spid="3">
                                            <p:txEl>
                                              <p:pRg st="21" end="21"/>
                                            </p:txEl>
                                          </p:spTgt>
                                        </p:tgtEl>
                                      </p:cBhvr>
                                    </p:animEffect>
                                    <p:anim calcmode="lin" valueType="num">
                                      <p:cBhvr>
                                        <p:cTn id="157" dur="1000" fill="hold"/>
                                        <p:tgtEl>
                                          <p:spTgt spid="3">
                                            <p:txEl>
                                              <p:pRg st="21" end="21"/>
                                            </p:txEl>
                                          </p:spTgt>
                                        </p:tgtEl>
                                        <p:attrNameLst>
                                          <p:attrName>ppt_x</p:attrName>
                                        </p:attrNameLst>
                                      </p:cBhvr>
                                      <p:tavLst>
                                        <p:tav tm="0">
                                          <p:val>
                                            <p:strVal val="#ppt_x"/>
                                          </p:val>
                                        </p:tav>
                                        <p:tav tm="100000">
                                          <p:val>
                                            <p:strVal val="#ppt_x"/>
                                          </p:val>
                                        </p:tav>
                                      </p:tavLst>
                                    </p:anim>
                                    <p:anim calcmode="lin" valueType="num">
                                      <p:cBhvr>
                                        <p:cTn id="158" dur="1000" fill="hold"/>
                                        <p:tgtEl>
                                          <p:spTgt spid="3">
                                            <p:txEl>
                                              <p:pRg st="21" end="21"/>
                                            </p:txEl>
                                          </p:spTgt>
                                        </p:tgtEl>
                                        <p:attrNameLst>
                                          <p:attrName>ppt_y</p:attrName>
                                        </p:attrNameLst>
                                      </p:cBhvr>
                                      <p:tavLst>
                                        <p:tav tm="0">
                                          <p:val>
                                            <p:strVal val="#ppt_y+.1"/>
                                          </p:val>
                                        </p:tav>
                                        <p:tav tm="100000">
                                          <p:val>
                                            <p:strVal val="#ppt_y"/>
                                          </p:val>
                                        </p:tav>
                                      </p:tavLst>
                                    </p:anim>
                                  </p:childTnLst>
                                </p:cTn>
                              </p:par>
                            </p:childTnLst>
                          </p:cTn>
                        </p:par>
                        <p:par>
                          <p:cTn id="159" fill="hold">
                            <p:stCondLst>
                              <p:cond delay="1000"/>
                            </p:stCondLst>
                            <p:childTnLst>
                              <p:par>
                                <p:cTn id="160" presetID="42" presetClass="entr" presetSubtype="0" fill="hold" grpId="0" nodeType="afterEffect">
                                  <p:stCondLst>
                                    <p:cond delay="0"/>
                                  </p:stCondLst>
                                  <p:childTnLst>
                                    <p:set>
                                      <p:cBhvr>
                                        <p:cTn id="161" dur="1" fill="hold">
                                          <p:stCondLst>
                                            <p:cond delay="0"/>
                                          </p:stCondLst>
                                        </p:cTn>
                                        <p:tgtEl>
                                          <p:spTgt spid="14"/>
                                        </p:tgtEl>
                                        <p:attrNameLst>
                                          <p:attrName>style.visibility</p:attrName>
                                        </p:attrNameLst>
                                      </p:cBhvr>
                                      <p:to>
                                        <p:strVal val="visible"/>
                                      </p:to>
                                    </p:set>
                                    <p:animEffect transition="in" filter="fade">
                                      <p:cBhvr>
                                        <p:cTn id="162" dur="1000"/>
                                        <p:tgtEl>
                                          <p:spTgt spid="14"/>
                                        </p:tgtEl>
                                      </p:cBhvr>
                                    </p:animEffect>
                                    <p:anim calcmode="lin" valueType="num">
                                      <p:cBhvr>
                                        <p:cTn id="163" dur="1000" fill="hold"/>
                                        <p:tgtEl>
                                          <p:spTgt spid="14"/>
                                        </p:tgtEl>
                                        <p:attrNameLst>
                                          <p:attrName>ppt_x</p:attrName>
                                        </p:attrNameLst>
                                      </p:cBhvr>
                                      <p:tavLst>
                                        <p:tav tm="0">
                                          <p:val>
                                            <p:strVal val="#ppt_x"/>
                                          </p:val>
                                        </p:tav>
                                        <p:tav tm="100000">
                                          <p:val>
                                            <p:strVal val="#ppt_x"/>
                                          </p:val>
                                        </p:tav>
                                      </p:tavLst>
                                    </p:anim>
                                    <p:anim calcmode="lin" valueType="num">
                                      <p:cBhvr>
                                        <p:cTn id="16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65" fill="hold">
                      <p:stCondLst>
                        <p:cond delay="indefinite"/>
                      </p:stCondLst>
                      <p:childTnLst>
                        <p:par>
                          <p:cTn id="166" fill="hold">
                            <p:stCondLst>
                              <p:cond delay="0"/>
                            </p:stCondLst>
                            <p:childTnLst>
                              <p:par>
                                <p:cTn id="167" presetID="42" presetClass="entr" presetSubtype="0" fill="hold" grpId="0" nodeType="clickEffect">
                                  <p:stCondLst>
                                    <p:cond delay="0"/>
                                  </p:stCondLst>
                                  <p:childTnLst>
                                    <p:set>
                                      <p:cBhvr>
                                        <p:cTn id="168" dur="1" fill="hold">
                                          <p:stCondLst>
                                            <p:cond delay="0"/>
                                          </p:stCondLst>
                                        </p:cTn>
                                        <p:tgtEl>
                                          <p:spTgt spid="3">
                                            <p:txEl>
                                              <p:pRg st="22" end="22"/>
                                            </p:txEl>
                                          </p:spTgt>
                                        </p:tgtEl>
                                        <p:attrNameLst>
                                          <p:attrName>style.visibility</p:attrName>
                                        </p:attrNameLst>
                                      </p:cBhvr>
                                      <p:to>
                                        <p:strVal val="visible"/>
                                      </p:to>
                                    </p:set>
                                    <p:animEffect transition="in" filter="fade">
                                      <p:cBhvr>
                                        <p:cTn id="169" dur="1000"/>
                                        <p:tgtEl>
                                          <p:spTgt spid="3">
                                            <p:txEl>
                                              <p:pRg st="22" end="22"/>
                                            </p:txEl>
                                          </p:spTgt>
                                        </p:tgtEl>
                                      </p:cBhvr>
                                    </p:animEffect>
                                    <p:anim calcmode="lin" valueType="num">
                                      <p:cBhvr>
                                        <p:cTn id="170" dur="1000" fill="hold"/>
                                        <p:tgtEl>
                                          <p:spTgt spid="3">
                                            <p:txEl>
                                              <p:pRg st="22" end="22"/>
                                            </p:txEl>
                                          </p:spTgt>
                                        </p:tgtEl>
                                        <p:attrNameLst>
                                          <p:attrName>ppt_x</p:attrName>
                                        </p:attrNameLst>
                                      </p:cBhvr>
                                      <p:tavLst>
                                        <p:tav tm="0">
                                          <p:val>
                                            <p:strVal val="#ppt_x"/>
                                          </p:val>
                                        </p:tav>
                                        <p:tav tm="100000">
                                          <p:val>
                                            <p:strVal val="#ppt_x"/>
                                          </p:val>
                                        </p:tav>
                                      </p:tavLst>
                                    </p:anim>
                                    <p:anim calcmode="lin" valueType="num">
                                      <p:cBhvr>
                                        <p:cTn id="171" dur="1000" fill="hold"/>
                                        <p:tgtEl>
                                          <p:spTgt spid="3">
                                            <p:txEl>
                                              <p:pRg st="22" end="22"/>
                                            </p:txEl>
                                          </p:spTgt>
                                        </p:tgtEl>
                                        <p:attrNameLst>
                                          <p:attrName>ppt_y</p:attrName>
                                        </p:attrNameLst>
                                      </p:cBhvr>
                                      <p:tavLst>
                                        <p:tav tm="0">
                                          <p:val>
                                            <p:strVal val="#ppt_y+.1"/>
                                          </p:val>
                                        </p:tav>
                                        <p:tav tm="100000">
                                          <p:val>
                                            <p:strVal val="#ppt_y"/>
                                          </p:val>
                                        </p:tav>
                                      </p:tavLst>
                                    </p:anim>
                                  </p:childTnLst>
                                </p:cTn>
                              </p:par>
                              <p:par>
                                <p:cTn id="172" presetID="42" presetClass="entr" presetSubtype="0" fill="hold" grpId="0" nodeType="withEffect">
                                  <p:stCondLst>
                                    <p:cond delay="0"/>
                                  </p:stCondLst>
                                  <p:childTnLst>
                                    <p:set>
                                      <p:cBhvr>
                                        <p:cTn id="173" dur="1" fill="hold">
                                          <p:stCondLst>
                                            <p:cond delay="0"/>
                                          </p:stCondLst>
                                        </p:cTn>
                                        <p:tgtEl>
                                          <p:spTgt spid="3">
                                            <p:txEl>
                                              <p:pRg st="23" end="23"/>
                                            </p:txEl>
                                          </p:spTgt>
                                        </p:tgtEl>
                                        <p:attrNameLst>
                                          <p:attrName>style.visibility</p:attrName>
                                        </p:attrNameLst>
                                      </p:cBhvr>
                                      <p:to>
                                        <p:strVal val="visible"/>
                                      </p:to>
                                    </p:set>
                                    <p:animEffect transition="in" filter="fade">
                                      <p:cBhvr>
                                        <p:cTn id="174" dur="1000"/>
                                        <p:tgtEl>
                                          <p:spTgt spid="3">
                                            <p:txEl>
                                              <p:pRg st="23" end="23"/>
                                            </p:txEl>
                                          </p:spTgt>
                                        </p:tgtEl>
                                      </p:cBhvr>
                                    </p:animEffect>
                                    <p:anim calcmode="lin" valueType="num">
                                      <p:cBhvr>
                                        <p:cTn id="175" dur="1000" fill="hold"/>
                                        <p:tgtEl>
                                          <p:spTgt spid="3">
                                            <p:txEl>
                                              <p:pRg st="23" end="23"/>
                                            </p:txEl>
                                          </p:spTgt>
                                        </p:tgtEl>
                                        <p:attrNameLst>
                                          <p:attrName>ppt_x</p:attrName>
                                        </p:attrNameLst>
                                      </p:cBhvr>
                                      <p:tavLst>
                                        <p:tav tm="0">
                                          <p:val>
                                            <p:strVal val="#ppt_x"/>
                                          </p:val>
                                        </p:tav>
                                        <p:tav tm="100000">
                                          <p:val>
                                            <p:strVal val="#ppt_x"/>
                                          </p:val>
                                        </p:tav>
                                      </p:tavLst>
                                    </p:anim>
                                    <p:anim calcmode="lin" valueType="num">
                                      <p:cBhvr>
                                        <p:cTn id="176" dur="1000" fill="hold"/>
                                        <p:tgtEl>
                                          <p:spTgt spid="3">
                                            <p:txEl>
                                              <p:pRg st="23" end="23"/>
                                            </p:txEl>
                                          </p:spTgt>
                                        </p:tgtEl>
                                        <p:attrNameLst>
                                          <p:attrName>ppt_y</p:attrName>
                                        </p:attrNameLst>
                                      </p:cBhvr>
                                      <p:tavLst>
                                        <p:tav tm="0">
                                          <p:val>
                                            <p:strVal val="#ppt_y+.1"/>
                                          </p:val>
                                        </p:tav>
                                        <p:tav tm="100000">
                                          <p:val>
                                            <p:strVal val="#ppt_y"/>
                                          </p:val>
                                        </p:tav>
                                      </p:tavLst>
                                    </p:anim>
                                  </p:childTnLst>
                                </p:cTn>
                              </p:par>
                              <p:par>
                                <p:cTn id="177" presetID="42" presetClass="entr" presetSubtype="0" fill="hold" grpId="0" nodeType="withEffect">
                                  <p:stCondLst>
                                    <p:cond delay="0"/>
                                  </p:stCondLst>
                                  <p:childTnLst>
                                    <p:set>
                                      <p:cBhvr>
                                        <p:cTn id="178" dur="1" fill="hold">
                                          <p:stCondLst>
                                            <p:cond delay="0"/>
                                          </p:stCondLst>
                                        </p:cTn>
                                        <p:tgtEl>
                                          <p:spTgt spid="3">
                                            <p:txEl>
                                              <p:pRg st="24" end="24"/>
                                            </p:txEl>
                                          </p:spTgt>
                                        </p:tgtEl>
                                        <p:attrNameLst>
                                          <p:attrName>style.visibility</p:attrName>
                                        </p:attrNameLst>
                                      </p:cBhvr>
                                      <p:to>
                                        <p:strVal val="visible"/>
                                      </p:to>
                                    </p:set>
                                    <p:animEffect transition="in" filter="fade">
                                      <p:cBhvr>
                                        <p:cTn id="179" dur="1000"/>
                                        <p:tgtEl>
                                          <p:spTgt spid="3">
                                            <p:txEl>
                                              <p:pRg st="24" end="24"/>
                                            </p:txEl>
                                          </p:spTgt>
                                        </p:tgtEl>
                                      </p:cBhvr>
                                    </p:animEffect>
                                    <p:anim calcmode="lin" valueType="num">
                                      <p:cBhvr>
                                        <p:cTn id="180" dur="1000" fill="hold"/>
                                        <p:tgtEl>
                                          <p:spTgt spid="3">
                                            <p:txEl>
                                              <p:pRg st="24" end="24"/>
                                            </p:txEl>
                                          </p:spTgt>
                                        </p:tgtEl>
                                        <p:attrNameLst>
                                          <p:attrName>ppt_x</p:attrName>
                                        </p:attrNameLst>
                                      </p:cBhvr>
                                      <p:tavLst>
                                        <p:tav tm="0">
                                          <p:val>
                                            <p:strVal val="#ppt_x"/>
                                          </p:val>
                                        </p:tav>
                                        <p:tav tm="100000">
                                          <p:val>
                                            <p:strVal val="#ppt_x"/>
                                          </p:val>
                                        </p:tav>
                                      </p:tavLst>
                                    </p:anim>
                                    <p:anim calcmode="lin" valueType="num">
                                      <p:cBhvr>
                                        <p:cTn id="181" dur="1000" fill="hold"/>
                                        <p:tgtEl>
                                          <p:spTgt spid="3">
                                            <p:txEl>
                                              <p:pRg st="24" end="24"/>
                                            </p:txEl>
                                          </p:spTgt>
                                        </p:tgtEl>
                                        <p:attrNameLst>
                                          <p:attrName>ppt_y</p:attrName>
                                        </p:attrNameLst>
                                      </p:cBhvr>
                                      <p:tavLst>
                                        <p:tav tm="0">
                                          <p:val>
                                            <p:strVal val="#ppt_y+.1"/>
                                          </p:val>
                                        </p:tav>
                                        <p:tav tm="100000">
                                          <p:val>
                                            <p:strVal val="#ppt_y"/>
                                          </p:val>
                                        </p:tav>
                                      </p:tavLst>
                                    </p:anim>
                                  </p:childTnLst>
                                </p:cTn>
                              </p:par>
                            </p:childTnLst>
                          </p:cTn>
                        </p:par>
                        <p:par>
                          <p:cTn id="182" fill="hold">
                            <p:stCondLst>
                              <p:cond delay="1000"/>
                            </p:stCondLst>
                            <p:childTnLst>
                              <p:par>
                                <p:cTn id="183" presetID="42" presetClass="entr" presetSubtype="0" fill="hold" grpId="0" nodeType="afterEffect">
                                  <p:stCondLst>
                                    <p:cond delay="0"/>
                                  </p:stCondLst>
                                  <p:childTnLst>
                                    <p:set>
                                      <p:cBhvr>
                                        <p:cTn id="184" dur="1" fill="hold">
                                          <p:stCondLst>
                                            <p:cond delay="0"/>
                                          </p:stCondLst>
                                        </p:cTn>
                                        <p:tgtEl>
                                          <p:spTgt spid="15"/>
                                        </p:tgtEl>
                                        <p:attrNameLst>
                                          <p:attrName>style.visibility</p:attrName>
                                        </p:attrNameLst>
                                      </p:cBhvr>
                                      <p:to>
                                        <p:strVal val="visible"/>
                                      </p:to>
                                    </p:set>
                                    <p:animEffect transition="in" filter="fade">
                                      <p:cBhvr>
                                        <p:cTn id="185" dur="1000"/>
                                        <p:tgtEl>
                                          <p:spTgt spid="15"/>
                                        </p:tgtEl>
                                      </p:cBhvr>
                                    </p:animEffect>
                                    <p:anim calcmode="lin" valueType="num">
                                      <p:cBhvr>
                                        <p:cTn id="186" dur="1000" fill="hold"/>
                                        <p:tgtEl>
                                          <p:spTgt spid="15"/>
                                        </p:tgtEl>
                                        <p:attrNameLst>
                                          <p:attrName>ppt_x</p:attrName>
                                        </p:attrNameLst>
                                      </p:cBhvr>
                                      <p:tavLst>
                                        <p:tav tm="0">
                                          <p:val>
                                            <p:strVal val="#ppt_x"/>
                                          </p:val>
                                        </p:tav>
                                        <p:tav tm="100000">
                                          <p:val>
                                            <p:strVal val="#ppt_x"/>
                                          </p:val>
                                        </p:tav>
                                      </p:tavLst>
                                    </p:anim>
                                    <p:anim calcmode="lin" valueType="num">
                                      <p:cBhvr>
                                        <p:cTn id="18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88" fill="hold">
                      <p:stCondLst>
                        <p:cond delay="indefinite"/>
                      </p:stCondLst>
                      <p:childTnLst>
                        <p:par>
                          <p:cTn id="189" fill="hold">
                            <p:stCondLst>
                              <p:cond delay="0"/>
                            </p:stCondLst>
                            <p:childTnLst>
                              <p:par>
                                <p:cTn id="190" presetID="42" presetClass="entr" presetSubtype="0" fill="hold" grpId="0" nodeType="clickEffect">
                                  <p:stCondLst>
                                    <p:cond delay="0"/>
                                  </p:stCondLst>
                                  <p:childTnLst>
                                    <p:set>
                                      <p:cBhvr>
                                        <p:cTn id="191" dur="1" fill="hold">
                                          <p:stCondLst>
                                            <p:cond delay="0"/>
                                          </p:stCondLst>
                                        </p:cTn>
                                        <p:tgtEl>
                                          <p:spTgt spid="3">
                                            <p:txEl>
                                              <p:pRg st="25" end="25"/>
                                            </p:txEl>
                                          </p:spTgt>
                                        </p:tgtEl>
                                        <p:attrNameLst>
                                          <p:attrName>style.visibility</p:attrName>
                                        </p:attrNameLst>
                                      </p:cBhvr>
                                      <p:to>
                                        <p:strVal val="visible"/>
                                      </p:to>
                                    </p:set>
                                    <p:animEffect transition="in" filter="fade">
                                      <p:cBhvr>
                                        <p:cTn id="192" dur="1000"/>
                                        <p:tgtEl>
                                          <p:spTgt spid="3">
                                            <p:txEl>
                                              <p:pRg st="25" end="25"/>
                                            </p:txEl>
                                          </p:spTgt>
                                        </p:tgtEl>
                                      </p:cBhvr>
                                    </p:animEffect>
                                    <p:anim calcmode="lin" valueType="num">
                                      <p:cBhvr>
                                        <p:cTn id="193" dur="1000" fill="hold"/>
                                        <p:tgtEl>
                                          <p:spTgt spid="3">
                                            <p:txEl>
                                              <p:pRg st="25" end="25"/>
                                            </p:txEl>
                                          </p:spTgt>
                                        </p:tgtEl>
                                        <p:attrNameLst>
                                          <p:attrName>ppt_x</p:attrName>
                                        </p:attrNameLst>
                                      </p:cBhvr>
                                      <p:tavLst>
                                        <p:tav tm="0">
                                          <p:val>
                                            <p:strVal val="#ppt_x"/>
                                          </p:val>
                                        </p:tav>
                                        <p:tav tm="100000">
                                          <p:val>
                                            <p:strVal val="#ppt_x"/>
                                          </p:val>
                                        </p:tav>
                                      </p:tavLst>
                                    </p:anim>
                                    <p:anim calcmode="lin" valueType="num">
                                      <p:cBhvr>
                                        <p:cTn id="194" dur="1000" fill="hold"/>
                                        <p:tgtEl>
                                          <p:spTgt spid="3">
                                            <p:txEl>
                                              <p:pRg st="25" end="25"/>
                                            </p:txEl>
                                          </p:spTgt>
                                        </p:tgtEl>
                                        <p:attrNameLst>
                                          <p:attrName>ppt_y</p:attrName>
                                        </p:attrNameLst>
                                      </p:cBhvr>
                                      <p:tavLst>
                                        <p:tav tm="0">
                                          <p:val>
                                            <p:strVal val="#ppt_y+.1"/>
                                          </p:val>
                                        </p:tav>
                                        <p:tav tm="100000">
                                          <p:val>
                                            <p:strVal val="#ppt_y"/>
                                          </p:val>
                                        </p:tav>
                                      </p:tavLst>
                                    </p:anim>
                                  </p:childTnLst>
                                </p:cTn>
                              </p:par>
                              <p:par>
                                <p:cTn id="195" presetID="42" presetClass="entr" presetSubtype="0" fill="hold" grpId="0" nodeType="withEffect">
                                  <p:stCondLst>
                                    <p:cond delay="0"/>
                                  </p:stCondLst>
                                  <p:childTnLst>
                                    <p:set>
                                      <p:cBhvr>
                                        <p:cTn id="196" dur="1" fill="hold">
                                          <p:stCondLst>
                                            <p:cond delay="0"/>
                                          </p:stCondLst>
                                        </p:cTn>
                                        <p:tgtEl>
                                          <p:spTgt spid="3">
                                            <p:txEl>
                                              <p:pRg st="26" end="26"/>
                                            </p:txEl>
                                          </p:spTgt>
                                        </p:tgtEl>
                                        <p:attrNameLst>
                                          <p:attrName>style.visibility</p:attrName>
                                        </p:attrNameLst>
                                      </p:cBhvr>
                                      <p:to>
                                        <p:strVal val="visible"/>
                                      </p:to>
                                    </p:set>
                                    <p:animEffect transition="in" filter="fade">
                                      <p:cBhvr>
                                        <p:cTn id="197" dur="1000"/>
                                        <p:tgtEl>
                                          <p:spTgt spid="3">
                                            <p:txEl>
                                              <p:pRg st="26" end="26"/>
                                            </p:txEl>
                                          </p:spTgt>
                                        </p:tgtEl>
                                      </p:cBhvr>
                                    </p:animEffect>
                                    <p:anim calcmode="lin" valueType="num">
                                      <p:cBhvr>
                                        <p:cTn id="198" dur="1000" fill="hold"/>
                                        <p:tgtEl>
                                          <p:spTgt spid="3">
                                            <p:txEl>
                                              <p:pRg st="26" end="26"/>
                                            </p:txEl>
                                          </p:spTgt>
                                        </p:tgtEl>
                                        <p:attrNameLst>
                                          <p:attrName>ppt_x</p:attrName>
                                        </p:attrNameLst>
                                      </p:cBhvr>
                                      <p:tavLst>
                                        <p:tav tm="0">
                                          <p:val>
                                            <p:strVal val="#ppt_x"/>
                                          </p:val>
                                        </p:tav>
                                        <p:tav tm="100000">
                                          <p:val>
                                            <p:strVal val="#ppt_x"/>
                                          </p:val>
                                        </p:tav>
                                      </p:tavLst>
                                    </p:anim>
                                    <p:anim calcmode="lin" valueType="num">
                                      <p:cBhvr>
                                        <p:cTn id="199" dur="1000" fill="hold"/>
                                        <p:tgtEl>
                                          <p:spTgt spid="3">
                                            <p:txEl>
                                              <p:pRg st="26" end="26"/>
                                            </p:txEl>
                                          </p:spTgt>
                                        </p:tgtEl>
                                        <p:attrNameLst>
                                          <p:attrName>ppt_y</p:attrName>
                                        </p:attrNameLst>
                                      </p:cBhvr>
                                      <p:tavLst>
                                        <p:tav tm="0">
                                          <p:val>
                                            <p:strVal val="#ppt_y+.1"/>
                                          </p:val>
                                        </p:tav>
                                        <p:tav tm="100000">
                                          <p:val>
                                            <p:strVal val="#ppt_y"/>
                                          </p:val>
                                        </p:tav>
                                      </p:tavLst>
                                    </p:anim>
                                  </p:childTnLst>
                                </p:cTn>
                              </p:par>
                              <p:par>
                                <p:cTn id="200" presetID="42" presetClass="entr" presetSubtype="0" fill="hold" grpId="0" nodeType="withEffect">
                                  <p:stCondLst>
                                    <p:cond delay="0"/>
                                  </p:stCondLst>
                                  <p:childTnLst>
                                    <p:set>
                                      <p:cBhvr>
                                        <p:cTn id="201" dur="1" fill="hold">
                                          <p:stCondLst>
                                            <p:cond delay="0"/>
                                          </p:stCondLst>
                                        </p:cTn>
                                        <p:tgtEl>
                                          <p:spTgt spid="3">
                                            <p:txEl>
                                              <p:pRg st="27" end="27"/>
                                            </p:txEl>
                                          </p:spTgt>
                                        </p:tgtEl>
                                        <p:attrNameLst>
                                          <p:attrName>style.visibility</p:attrName>
                                        </p:attrNameLst>
                                      </p:cBhvr>
                                      <p:to>
                                        <p:strVal val="visible"/>
                                      </p:to>
                                    </p:set>
                                    <p:animEffect transition="in" filter="fade">
                                      <p:cBhvr>
                                        <p:cTn id="202" dur="1000"/>
                                        <p:tgtEl>
                                          <p:spTgt spid="3">
                                            <p:txEl>
                                              <p:pRg st="27" end="27"/>
                                            </p:txEl>
                                          </p:spTgt>
                                        </p:tgtEl>
                                      </p:cBhvr>
                                    </p:animEffect>
                                    <p:anim calcmode="lin" valueType="num">
                                      <p:cBhvr>
                                        <p:cTn id="203" dur="1000" fill="hold"/>
                                        <p:tgtEl>
                                          <p:spTgt spid="3">
                                            <p:txEl>
                                              <p:pRg st="27" end="27"/>
                                            </p:txEl>
                                          </p:spTgt>
                                        </p:tgtEl>
                                        <p:attrNameLst>
                                          <p:attrName>ppt_x</p:attrName>
                                        </p:attrNameLst>
                                      </p:cBhvr>
                                      <p:tavLst>
                                        <p:tav tm="0">
                                          <p:val>
                                            <p:strVal val="#ppt_x"/>
                                          </p:val>
                                        </p:tav>
                                        <p:tav tm="100000">
                                          <p:val>
                                            <p:strVal val="#ppt_x"/>
                                          </p:val>
                                        </p:tav>
                                      </p:tavLst>
                                    </p:anim>
                                    <p:anim calcmode="lin" valueType="num">
                                      <p:cBhvr>
                                        <p:cTn id="204" dur="1000" fill="hold"/>
                                        <p:tgtEl>
                                          <p:spTgt spid="3">
                                            <p:txEl>
                                              <p:pRg st="27" end="27"/>
                                            </p:txEl>
                                          </p:spTgt>
                                        </p:tgtEl>
                                        <p:attrNameLst>
                                          <p:attrName>ppt_y</p:attrName>
                                        </p:attrNameLst>
                                      </p:cBhvr>
                                      <p:tavLst>
                                        <p:tav tm="0">
                                          <p:val>
                                            <p:strVal val="#ppt_y+.1"/>
                                          </p:val>
                                        </p:tav>
                                        <p:tav tm="100000">
                                          <p:val>
                                            <p:strVal val="#ppt_y"/>
                                          </p:val>
                                        </p:tav>
                                      </p:tavLst>
                                    </p:anim>
                                  </p:childTnLst>
                                </p:cTn>
                              </p:par>
                            </p:childTnLst>
                          </p:cTn>
                        </p:par>
                      </p:childTnLst>
                    </p:cTn>
                  </p:par>
                  <p:par>
                    <p:cTn id="205" fill="hold">
                      <p:stCondLst>
                        <p:cond delay="indefinite"/>
                      </p:stCondLst>
                      <p:childTnLst>
                        <p:par>
                          <p:cTn id="206" fill="hold">
                            <p:stCondLst>
                              <p:cond delay="0"/>
                            </p:stCondLst>
                            <p:childTnLst>
                              <p:par>
                                <p:cTn id="207" presetID="42" presetClass="entr" presetSubtype="0" fill="hold" grpId="0" nodeType="clickEffect">
                                  <p:stCondLst>
                                    <p:cond delay="0"/>
                                  </p:stCondLst>
                                  <p:childTnLst>
                                    <p:set>
                                      <p:cBhvr>
                                        <p:cTn id="208" dur="1" fill="hold">
                                          <p:stCondLst>
                                            <p:cond delay="0"/>
                                          </p:stCondLst>
                                        </p:cTn>
                                        <p:tgtEl>
                                          <p:spTgt spid="3">
                                            <p:txEl>
                                              <p:pRg st="28" end="28"/>
                                            </p:txEl>
                                          </p:spTgt>
                                        </p:tgtEl>
                                        <p:attrNameLst>
                                          <p:attrName>style.visibility</p:attrName>
                                        </p:attrNameLst>
                                      </p:cBhvr>
                                      <p:to>
                                        <p:strVal val="visible"/>
                                      </p:to>
                                    </p:set>
                                    <p:animEffect transition="in" filter="fade">
                                      <p:cBhvr>
                                        <p:cTn id="209" dur="1000"/>
                                        <p:tgtEl>
                                          <p:spTgt spid="3">
                                            <p:txEl>
                                              <p:pRg st="28" end="28"/>
                                            </p:txEl>
                                          </p:spTgt>
                                        </p:tgtEl>
                                      </p:cBhvr>
                                    </p:animEffect>
                                    <p:anim calcmode="lin" valueType="num">
                                      <p:cBhvr>
                                        <p:cTn id="210" dur="1000" fill="hold"/>
                                        <p:tgtEl>
                                          <p:spTgt spid="3">
                                            <p:txEl>
                                              <p:pRg st="28" end="28"/>
                                            </p:txEl>
                                          </p:spTgt>
                                        </p:tgtEl>
                                        <p:attrNameLst>
                                          <p:attrName>ppt_x</p:attrName>
                                        </p:attrNameLst>
                                      </p:cBhvr>
                                      <p:tavLst>
                                        <p:tav tm="0">
                                          <p:val>
                                            <p:strVal val="#ppt_x"/>
                                          </p:val>
                                        </p:tav>
                                        <p:tav tm="100000">
                                          <p:val>
                                            <p:strVal val="#ppt_x"/>
                                          </p:val>
                                        </p:tav>
                                      </p:tavLst>
                                    </p:anim>
                                    <p:anim calcmode="lin" valueType="num">
                                      <p:cBhvr>
                                        <p:cTn id="211" dur="1000" fill="hold"/>
                                        <p:tgtEl>
                                          <p:spTgt spid="3">
                                            <p:txEl>
                                              <p:pRg st="28" end="28"/>
                                            </p:txEl>
                                          </p:spTgt>
                                        </p:tgtEl>
                                        <p:attrNameLst>
                                          <p:attrName>ppt_y</p:attrName>
                                        </p:attrNameLst>
                                      </p:cBhvr>
                                      <p:tavLst>
                                        <p:tav tm="0">
                                          <p:val>
                                            <p:strVal val="#ppt_y+.1"/>
                                          </p:val>
                                        </p:tav>
                                        <p:tav tm="100000">
                                          <p:val>
                                            <p:strVal val="#ppt_y"/>
                                          </p:val>
                                        </p:tav>
                                      </p:tavLst>
                                    </p:anim>
                                  </p:childTnLst>
                                </p:cTn>
                              </p:par>
                              <p:par>
                                <p:cTn id="212" presetID="42" presetClass="entr" presetSubtype="0" fill="hold" grpId="0" nodeType="withEffect">
                                  <p:stCondLst>
                                    <p:cond delay="0"/>
                                  </p:stCondLst>
                                  <p:childTnLst>
                                    <p:set>
                                      <p:cBhvr>
                                        <p:cTn id="213" dur="1" fill="hold">
                                          <p:stCondLst>
                                            <p:cond delay="0"/>
                                          </p:stCondLst>
                                        </p:cTn>
                                        <p:tgtEl>
                                          <p:spTgt spid="3">
                                            <p:txEl>
                                              <p:pRg st="29" end="29"/>
                                            </p:txEl>
                                          </p:spTgt>
                                        </p:tgtEl>
                                        <p:attrNameLst>
                                          <p:attrName>style.visibility</p:attrName>
                                        </p:attrNameLst>
                                      </p:cBhvr>
                                      <p:to>
                                        <p:strVal val="visible"/>
                                      </p:to>
                                    </p:set>
                                    <p:animEffect transition="in" filter="fade">
                                      <p:cBhvr>
                                        <p:cTn id="214" dur="1000"/>
                                        <p:tgtEl>
                                          <p:spTgt spid="3">
                                            <p:txEl>
                                              <p:pRg st="29" end="29"/>
                                            </p:txEl>
                                          </p:spTgt>
                                        </p:tgtEl>
                                      </p:cBhvr>
                                    </p:animEffect>
                                    <p:anim calcmode="lin" valueType="num">
                                      <p:cBhvr>
                                        <p:cTn id="215" dur="1000" fill="hold"/>
                                        <p:tgtEl>
                                          <p:spTgt spid="3">
                                            <p:txEl>
                                              <p:pRg st="29" end="29"/>
                                            </p:txEl>
                                          </p:spTgt>
                                        </p:tgtEl>
                                        <p:attrNameLst>
                                          <p:attrName>ppt_x</p:attrName>
                                        </p:attrNameLst>
                                      </p:cBhvr>
                                      <p:tavLst>
                                        <p:tav tm="0">
                                          <p:val>
                                            <p:strVal val="#ppt_x"/>
                                          </p:val>
                                        </p:tav>
                                        <p:tav tm="100000">
                                          <p:val>
                                            <p:strVal val="#ppt_x"/>
                                          </p:val>
                                        </p:tav>
                                      </p:tavLst>
                                    </p:anim>
                                    <p:anim calcmode="lin" valueType="num">
                                      <p:cBhvr>
                                        <p:cTn id="216" dur="1000" fill="hold"/>
                                        <p:tgtEl>
                                          <p:spTgt spid="3">
                                            <p:txEl>
                                              <p:pRg st="29" end="29"/>
                                            </p:txEl>
                                          </p:spTgt>
                                        </p:tgtEl>
                                        <p:attrNameLst>
                                          <p:attrName>ppt_y</p:attrName>
                                        </p:attrNameLst>
                                      </p:cBhvr>
                                      <p:tavLst>
                                        <p:tav tm="0">
                                          <p:val>
                                            <p:strVal val="#ppt_y+.1"/>
                                          </p:val>
                                        </p:tav>
                                        <p:tav tm="100000">
                                          <p:val>
                                            <p:strVal val="#ppt_y"/>
                                          </p:val>
                                        </p:tav>
                                      </p:tavLst>
                                    </p:anim>
                                  </p:childTnLst>
                                </p:cTn>
                              </p:par>
                            </p:childTnLst>
                          </p:cTn>
                        </p:par>
                      </p:childTnLst>
                    </p:cTn>
                  </p:par>
                  <p:par>
                    <p:cTn id="217" fill="hold">
                      <p:stCondLst>
                        <p:cond delay="indefinite"/>
                      </p:stCondLst>
                      <p:childTnLst>
                        <p:par>
                          <p:cTn id="218" fill="hold">
                            <p:stCondLst>
                              <p:cond delay="0"/>
                            </p:stCondLst>
                            <p:childTnLst>
                              <p:par>
                                <p:cTn id="219" presetID="42" presetClass="entr" presetSubtype="0" fill="hold" grpId="0" nodeType="clickEffect">
                                  <p:stCondLst>
                                    <p:cond delay="0"/>
                                  </p:stCondLst>
                                  <p:childTnLst>
                                    <p:set>
                                      <p:cBhvr>
                                        <p:cTn id="220" dur="1" fill="hold">
                                          <p:stCondLst>
                                            <p:cond delay="0"/>
                                          </p:stCondLst>
                                        </p:cTn>
                                        <p:tgtEl>
                                          <p:spTgt spid="3">
                                            <p:txEl>
                                              <p:pRg st="30" end="30"/>
                                            </p:txEl>
                                          </p:spTgt>
                                        </p:tgtEl>
                                        <p:attrNameLst>
                                          <p:attrName>style.visibility</p:attrName>
                                        </p:attrNameLst>
                                      </p:cBhvr>
                                      <p:to>
                                        <p:strVal val="visible"/>
                                      </p:to>
                                    </p:set>
                                    <p:animEffect transition="in" filter="fade">
                                      <p:cBhvr>
                                        <p:cTn id="221" dur="1000"/>
                                        <p:tgtEl>
                                          <p:spTgt spid="3">
                                            <p:txEl>
                                              <p:pRg st="30" end="30"/>
                                            </p:txEl>
                                          </p:spTgt>
                                        </p:tgtEl>
                                      </p:cBhvr>
                                    </p:animEffect>
                                    <p:anim calcmode="lin" valueType="num">
                                      <p:cBhvr>
                                        <p:cTn id="222" dur="1000" fill="hold"/>
                                        <p:tgtEl>
                                          <p:spTgt spid="3">
                                            <p:txEl>
                                              <p:pRg st="30" end="30"/>
                                            </p:txEl>
                                          </p:spTgt>
                                        </p:tgtEl>
                                        <p:attrNameLst>
                                          <p:attrName>ppt_x</p:attrName>
                                        </p:attrNameLst>
                                      </p:cBhvr>
                                      <p:tavLst>
                                        <p:tav tm="0">
                                          <p:val>
                                            <p:strVal val="#ppt_x"/>
                                          </p:val>
                                        </p:tav>
                                        <p:tav tm="100000">
                                          <p:val>
                                            <p:strVal val="#ppt_x"/>
                                          </p:val>
                                        </p:tav>
                                      </p:tavLst>
                                    </p:anim>
                                    <p:anim calcmode="lin" valueType="num">
                                      <p:cBhvr>
                                        <p:cTn id="223" dur="1000" fill="hold"/>
                                        <p:tgtEl>
                                          <p:spTgt spid="3">
                                            <p:txEl>
                                              <p:pRg st="30" end="3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p:bldP spid="14" grpId="0" uiExpand="1"/>
      <p:bldP spid="15" grpId="0"/>
      <p:bldP spid="16" grpId="0" uiExpand="1"/>
      <p:bldP spid="3" grpId="0" uiExpand="1" build="p"/>
    </p:bld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参考</a:t>
            </a:r>
            <a:r>
              <a:rPr lang="ja-JP" altLang="en-US" dirty="0"/>
              <a:t>に</a:t>
            </a:r>
            <a:r>
              <a:rPr lang="ja-JP" altLang="en-US" dirty="0" smtClean="0"/>
              <a:t>した文献</a:t>
            </a:r>
            <a:endParaRPr kumimoji="1" lang="ja-JP" altLang="en-US" dirty="0"/>
          </a:p>
        </p:txBody>
      </p:sp>
      <p:sp>
        <p:nvSpPr>
          <p:cNvPr id="3" name="コンテンツ プレースホルダー 2"/>
          <p:cNvSpPr>
            <a:spLocks noGrp="1"/>
          </p:cNvSpPr>
          <p:nvPr>
            <p:ph idx="1"/>
          </p:nvPr>
        </p:nvSpPr>
        <p:spPr/>
        <p:txBody>
          <a:bodyPr>
            <a:normAutofit fontScale="70000" lnSpcReduction="20000"/>
          </a:bodyPr>
          <a:lstStyle/>
          <a:p>
            <a:pPr marL="514350" indent="-514350">
              <a:buFont typeface="+mj-lt"/>
              <a:buAutoNum type="arabicPeriod"/>
            </a:pPr>
            <a:r>
              <a:rPr lang="en-US" altLang="ja-JP" dirty="0"/>
              <a:t>Cardwell et al. 1980 </a:t>
            </a:r>
            <a:r>
              <a:rPr lang="en-US" altLang="ja-JP" dirty="0" smtClean="0"/>
              <a:t>“The </a:t>
            </a:r>
            <a:r>
              <a:rPr lang="en-US" altLang="ja-JP" dirty="0"/>
              <a:t>Spatial Distribution of Earthquakes, Focal Mechanism Solutions, and </a:t>
            </a:r>
            <a:r>
              <a:rPr lang="en-US" altLang="ja-JP" dirty="0" err="1"/>
              <a:t>Subducted</a:t>
            </a:r>
            <a:r>
              <a:rPr lang="en-US" altLang="ja-JP" dirty="0"/>
              <a:t> Lithosphere in the Philippine and Northern Indonesian </a:t>
            </a:r>
            <a:r>
              <a:rPr lang="en-US" altLang="ja-JP" dirty="0" smtClean="0"/>
              <a:t>Islands.”</a:t>
            </a:r>
          </a:p>
          <a:p>
            <a:pPr marL="514350" indent="-514350">
              <a:buFont typeface="+mj-lt"/>
              <a:buAutoNum type="arabicPeriod"/>
            </a:pPr>
            <a:r>
              <a:rPr lang="en-US" altLang="ja-JP" dirty="0" err="1"/>
              <a:t>Yumul</a:t>
            </a:r>
            <a:r>
              <a:rPr lang="en-US" altLang="ja-JP" dirty="0"/>
              <a:t> et al. 2008 </a:t>
            </a:r>
            <a:r>
              <a:rPr lang="en-US" altLang="ja-JP" dirty="0" smtClean="0"/>
              <a:t>“Tectonic </a:t>
            </a:r>
            <a:r>
              <a:rPr lang="en-US" altLang="ja-JP" dirty="0"/>
              <a:t>setting of a composite </a:t>
            </a:r>
            <a:r>
              <a:rPr lang="en-US" altLang="ja-JP" dirty="0" err="1"/>
              <a:t>terrane</a:t>
            </a:r>
            <a:r>
              <a:rPr lang="en-US" altLang="ja-JP" dirty="0"/>
              <a:t>: A review of the Philippine island arc </a:t>
            </a:r>
            <a:r>
              <a:rPr lang="en-US" altLang="ja-JP" dirty="0" smtClean="0"/>
              <a:t>system.”</a:t>
            </a:r>
          </a:p>
          <a:p>
            <a:pPr marL="514350" indent="-514350">
              <a:buFont typeface="+mj-lt"/>
              <a:buAutoNum type="arabicPeriod"/>
            </a:pPr>
            <a:r>
              <a:rPr lang="en-US" altLang="ja-JP" dirty="0" smtClean="0"/>
              <a:t>Hall, 2002 “Cenozoic </a:t>
            </a:r>
            <a:r>
              <a:rPr lang="en-US" altLang="ja-JP" dirty="0"/>
              <a:t>geological and plate tectonic evolution of SE Asia and the SW Pacific: computer-based reconstructions, model and </a:t>
            </a:r>
            <a:r>
              <a:rPr lang="en-US" altLang="ja-JP" dirty="0" smtClean="0"/>
              <a:t>animations.”</a:t>
            </a:r>
          </a:p>
          <a:p>
            <a:pPr marL="514350" indent="-514350">
              <a:buFont typeface="+mj-lt"/>
              <a:buAutoNum type="arabicPeriod"/>
            </a:pPr>
            <a:r>
              <a:rPr lang="en-US" altLang="ja-JP" dirty="0"/>
              <a:t>Hayes et al. </a:t>
            </a:r>
            <a:r>
              <a:rPr lang="en-US" altLang="ja-JP" dirty="0" smtClean="0"/>
              <a:t>1984 “A </a:t>
            </a:r>
            <a:r>
              <a:rPr lang="en-US" altLang="ja-JP" dirty="0"/>
              <a:t>Geophysical Study of the Manila Trench, Luzon, </a:t>
            </a:r>
            <a:r>
              <a:rPr lang="en-US" altLang="ja-JP" dirty="0" smtClean="0"/>
              <a:t>Philippines.”</a:t>
            </a:r>
          </a:p>
          <a:p>
            <a:pPr marL="514350" indent="-514350">
              <a:buFont typeface="+mj-lt"/>
              <a:buAutoNum type="arabicPeriod"/>
            </a:pPr>
            <a:r>
              <a:rPr lang="en-US" altLang="ja-JP" dirty="0"/>
              <a:t>Ramos and </a:t>
            </a:r>
            <a:r>
              <a:rPr lang="en-US" altLang="ja-JP" dirty="0" err="1" smtClean="0"/>
              <a:t>Tsutsumi</a:t>
            </a:r>
            <a:r>
              <a:rPr lang="en-US" altLang="ja-JP" dirty="0" smtClean="0"/>
              <a:t>,</a:t>
            </a:r>
            <a:r>
              <a:rPr lang="ja-JP" altLang="en-US" dirty="0" smtClean="0"/>
              <a:t> </a:t>
            </a:r>
            <a:r>
              <a:rPr lang="en-US" altLang="ja-JP" dirty="0" smtClean="0"/>
              <a:t>2010 “Evidence </a:t>
            </a:r>
            <a:r>
              <a:rPr lang="en-US" altLang="ja-JP" dirty="0"/>
              <a:t>of large prehistoric offshore earthquakes deduced from uplifted Holocene marine terraces in </a:t>
            </a:r>
            <a:r>
              <a:rPr lang="en-US" altLang="ja-JP" dirty="0" err="1"/>
              <a:t>Pangasinan</a:t>
            </a:r>
            <a:r>
              <a:rPr lang="en-US" altLang="ja-JP" dirty="0"/>
              <a:t> Province, Luzon Island, </a:t>
            </a:r>
            <a:r>
              <a:rPr lang="en-US" altLang="ja-JP" dirty="0" smtClean="0"/>
              <a:t>Philippines.”</a:t>
            </a:r>
            <a:r>
              <a:rPr lang="en-US" altLang="ja-JP" dirty="0"/>
              <a:t/>
            </a:r>
            <a:br>
              <a:rPr lang="en-US" altLang="ja-JP" dirty="0"/>
            </a:br>
            <a:endParaRPr kumimoji="1" lang="ja-JP" alt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532500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12998"/>
            <a:ext cx="8229600" cy="1143000"/>
          </a:xfrm>
        </p:spPr>
        <p:txBody>
          <a:bodyPr>
            <a:normAutofit fontScale="90000"/>
          </a:bodyPr>
          <a:lstStyle/>
          <a:p>
            <a:r>
              <a:rPr lang="ja-JP" altLang="en-US" sz="2700" dirty="0" smtClean="0"/>
              <a:t>フィリピンの火山といえば・・・</a:t>
            </a:r>
            <a:r>
              <a:rPr lang="en-US" altLang="ja-JP" dirty="0" smtClean="0"/>
              <a:t/>
            </a:r>
            <a:br>
              <a:rPr lang="en-US" altLang="ja-JP" dirty="0" smtClean="0"/>
            </a:br>
            <a:r>
              <a:rPr lang="ja-JP" altLang="en-US" dirty="0" smtClean="0"/>
              <a:t>ピナツボ山　</a:t>
            </a:r>
            <a:r>
              <a:rPr lang="en-US" altLang="ja-JP" dirty="0" smtClean="0"/>
              <a:t>Mt</a:t>
            </a:r>
            <a:r>
              <a:rPr lang="en-US" altLang="ja-JP" dirty="0"/>
              <a:t>. Pinatubo</a:t>
            </a:r>
            <a:endParaRPr kumimoji="1" lang="ja-JP" altLang="en-US" dirty="0"/>
          </a:p>
        </p:txBody>
      </p:sp>
      <p:sp>
        <p:nvSpPr>
          <p:cNvPr id="3" name="コンテンツ プレースホルダー 2"/>
          <p:cNvSpPr>
            <a:spLocks noGrp="1"/>
          </p:cNvSpPr>
          <p:nvPr>
            <p:ph idx="1"/>
          </p:nvPr>
        </p:nvSpPr>
        <p:spPr>
          <a:xfrm>
            <a:off x="498094" y="955961"/>
            <a:ext cx="8229600" cy="4525963"/>
          </a:xfrm>
        </p:spPr>
        <p:txBody>
          <a:bodyPr/>
          <a:lstStyle/>
          <a:p>
            <a:pPr marL="0" indent="0">
              <a:buNone/>
            </a:pPr>
            <a:r>
              <a:rPr lang="ja-JP" altLang="en-US" sz="2800" dirty="0" smtClean="0"/>
              <a:t>ルソン</a:t>
            </a:r>
            <a:r>
              <a:rPr lang="ja-JP" altLang="en-US" sz="2800" dirty="0"/>
              <a:t>島西側に</a:t>
            </a:r>
            <a:r>
              <a:rPr lang="ja-JP" altLang="en-US" sz="2800" dirty="0" smtClean="0"/>
              <a:t>ある</a:t>
            </a:r>
            <a:r>
              <a:rPr lang="en-US" altLang="ja-JP" sz="2800" dirty="0" err="1" smtClean="0"/>
              <a:t>Zambales</a:t>
            </a:r>
            <a:r>
              <a:rPr lang="en-US" altLang="ja-JP" sz="2800" dirty="0" smtClean="0"/>
              <a:t> range</a:t>
            </a:r>
            <a:r>
              <a:rPr lang="ja-JP" altLang="en-US" sz="2800" dirty="0" smtClean="0"/>
              <a:t>にあり、</a:t>
            </a:r>
            <a:endParaRPr lang="en-US" altLang="ja-JP" sz="2800" dirty="0" smtClean="0"/>
          </a:p>
          <a:p>
            <a:pPr marL="0" indent="0">
              <a:buNone/>
            </a:pPr>
            <a:r>
              <a:rPr lang="ja-JP" altLang="en-US" sz="2800" dirty="0" smtClean="0"/>
              <a:t>マニラ海溝の</a:t>
            </a:r>
            <a:r>
              <a:rPr lang="ja-JP" altLang="en-US" sz="2800" dirty="0"/>
              <a:t>沈み込み</a:t>
            </a:r>
            <a:r>
              <a:rPr lang="ja-JP" altLang="en-US" sz="2800" dirty="0" smtClean="0"/>
              <a:t>に</a:t>
            </a:r>
            <a:r>
              <a:rPr lang="ja-JP" altLang="en-US" sz="2800" dirty="0"/>
              <a:t>伴う</a:t>
            </a:r>
            <a:r>
              <a:rPr lang="ja-JP" altLang="en-US" sz="2800" dirty="0" smtClean="0"/>
              <a:t>火山。</a:t>
            </a:r>
            <a:endParaRPr lang="en-US" altLang="ja-JP" sz="2800" dirty="0" smtClean="0"/>
          </a:p>
          <a:p>
            <a:pPr marL="0" indent="0">
              <a:buNone/>
            </a:pPr>
            <a:r>
              <a:rPr lang="en-US" altLang="ja-JP" sz="2800" dirty="0" smtClean="0"/>
              <a:t>1991</a:t>
            </a:r>
            <a:r>
              <a:rPr lang="ja-JP" altLang="en-US" sz="2800" dirty="0"/>
              <a:t>年に</a:t>
            </a:r>
            <a:r>
              <a:rPr lang="en-US" altLang="ja-JP" sz="2800" dirty="0"/>
              <a:t>20</a:t>
            </a:r>
            <a:r>
              <a:rPr lang="ja-JP" altLang="en-US" sz="2800" dirty="0"/>
              <a:t>世紀における最大規模の大噴火を引き起こした。噴火前に</a:t>
            </a:r>
            <a:r>
              <a:rPr lang="en-US" altLang="ja-JP" sz="2800" dirty="0"/>
              <a:t>1745m</a:t>
            </a:r>
            <a:r>
              <a:rPr lang="ja-JP" altLang="en-US" sz="2800" dirty="0"/>
              <a:t>あった標高は、噴火後に</a:t>
            </a:r>
            <a:r>
              <a:rPr lang="en-US" altLang="ja-JP" sz="2800" dirty="0"/>
              <a:t>1486m</a:t>
            </a:r>
            <a:r>
              <a:rPr lang="ja-JP" altLang="en-US" sz="2800" dirty="0" err="1"/>
              <a:t>まで</a:t>
            </a:r>
            <a:r>
              <a:rPr lang="ja-JP" altLang="en-US" sz="2800" dirty="0"/>
              <a:t>低くなっている</a:t>
            </a:r>
            <a:r>
              <a:rPr lang="ja-JP" altLang="en-US" sz="2800" dirty="0" smtClean="0"/>
              <a:t>。</a:t>
            </a:r>
            <a:endParaRPr lang="en-US" altLang="ja-JP" sz="2800" dirty="0" smtClean="0"/>
          </a:p>
          <a:p>
            <a:pPr marL="0" indent="0">
              <a:buNone/>
            </a:pPr>
            <a:endParaRPr kumimoji="1" lang="ja-JP" altLang="en-US" dirty="0"/>
          </a:p>
        </p:txBody>
      </p:sp>
      <p:pic>
        <p:nvPicPr>
          <p:cNvPr id="4" name="図 3"/>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716016" y="3068960"/>
            <a:ext cx="4037549" cy="3529784"/>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83568" y="3789040"/>
            <a:ext cx="2741290" cy="241781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598296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5122912" cy="1143000"/>
          </a:xfrm>
        </p:spPr>
        <p:txBody>
          <a:bodyPr/>
          <a:lstStyle/>
          <a:p>
            <a:r>
              <a:rPr lang="ja-JP" altLang="en-US" dirty="0"/>
              <a:t>オフィオライト</a:t>
            </a:r>
            <a:endParaRPr kumimoji="1" lang="ja-JP" altLang="en-US" dirty="0"/>
          </a:p>
        </p:txBody>
      </p:sp>
      <p:sp>
        <p:nvSpPr>
          <p:cNvPr id="3" name="コンテンツ プレースホルダー 2"/>
          <p:cNvSpPr>
            <a:spLocks noGrp="1"/>
          </p:cNvSpPr>
          <p:nvPr>
            <p:ph idx="1"/>
          </p:nvPr>
        </p:nvSpPr>
        <p:spPr>
          <a:xfrm>
            <a:off x="251520" y="1600200"/>
            <a:ext cx="4896544" cy="5069160"/>
          </a:xfrm>
        </p:spPr>
        <p:txBody>
          <a:bodyPr>
            <a:normAutofit fontScale="70000" lnSpcReduction="20000"/>
          </a:bodyPr>
          <a:lstStyle/>
          <a:p>
            <a:pPr marL="571500" indent="-571500">
              <a:buFont typeface="+mj-lt"/>
              <a:buAutoNum type="romanUcPeriod"/>
            </a:pPr>
            <a:r>
              <a:rPr lang="ja-JP" altLang="en-US" dirty="0"/>
              <a:t>フィリピン東側（領域Ｉ）</a:t>
            </a:r>
            <a:endParaRPr kumimoji="1" lang="en-US" altLang="ja-JP" dirty="0" smtClean="0"/>
          </a:p>
          <a:p>
            <a:pPr lvl="1"/>
            <a:r>
              <a:rPr lang="ja-JP" altLang="en-US" dirty="0" smtClean="0"/>
              <a:t>白亜紀のオフィオライト</a:t>
            </a:r>
            <a:endParaRPr lang="en-US" altLang="ja-JP" dirty="0" smtClean="0"/>
          </a:p>
          <a:p>
            <a:pPr lvl="1"/>
            <a:r>
              <a:rPr lang="ja-JP" altLang="en-US" dirty="0" smtClean="0"/>
              <a:t>西側ほど古い傾向</a:t>
            </a:r>
            <a:endParaRPr lang="en-US" altLang="ja-JP" dirty="0" smtClean="0"/>
          </a:p>
          <a:p>
            <a:pPr lvl="1"/>
            <a:r>
              <a:rPr lang="ja-JP" altLang="en-US" dirty="0" smtClean="0"/>
              <a:t>同時に白亜紀の貫入岩も出る</a:t>
            </a:r>
            <a:endParaRPr lang="en-US" altLang="ja-JP" dirty="0" smtClean="0"/>
          </a:p>
          <a:p>
            <a:pPr lvl="1"/>
            <a:r>
              <a:rPr kumimoji="1" lang="ja-JP" altLang="en-US" dirty="0" smtClean="0"/>
              <a:t>フィリピンは白亜紀</a:t>
            </a:r>
            <a:r>
              <a:rPr kumimoji="1" lang="ja-JP" altLang="en-US" dirty="0"/>
              <a:t>ごろ</a:t>
            </a:r>
            <a:r>
              <a:rPr kumimoji="1" lang="ja-JP" altLang="en-US" dirty="0" smtClean="0"/>
              <a:t>に沈み込み帯に沿う火山島弧として始まった</a:t>
            </a:r>
            <a:endParaRPr kumimoji="1" lang="en-US" altLang="ja-JP" dirty="0" smtClean="0"/>
          </a:p>
          <a:p>
            <a:pPr marL="571500" indent="-571500">
              <a:buFont typeface="+mj-lt"/>
              <a:buAutoNum type="romanUcPeriod"/>
            </a:pPr>
            <a:r>
              <a:rPr lang="ja-JP" altLang="en-US" dirty="0" smtClean="0"/>
              <a:t>ルソン島東</a:t>
            </a:r>
            <a:r>
              <a:rPr lang="ja-JP" altLang="en-US" dirty="0"/>
              <a:t>（領域</a:t>
            </a:r>
            <a:r>
              <a:rPr lang="ja-JP" altLang="en-US" dirty="0" smtClean="0"/>
              <a:t>ＩＩ）</a:t>
            </a:r>
            <a:endParaRPr lang="en-US" altLang="ja-JP" dirty="0" smtClean="0"/>
          </a:p>
          <a:p>
            <a:pPr marL="971550" lvl="1" indent="-571500"/>
            <a:r>
              <a:rPr lang="ja-JP" altLang="en-US" dirty="0" smtClean="0"/>
              <a:t>マニラ海溝の形成によって形成</a:t>
            </a:r>
            <a:r>
              <a:rPr lang="en-US" altLang="ja-JP" dirty="0" smtClean="0"/>
              <a:t>(</a:t>
            </a:r>
            <a:r>
              <a:rPr lang="ja-JP" altLang="en-US" dirty="0" smtClean="0"/>
              <a:t>領域</a:t>
            </a:r>
            <a:r>
              <a:rPr lang="en-US" altLang="ja-JP" dirty="0" smtClean="0"/>
              <a:t>II)</a:t>
            </a:r>
          </a:p>
          <a:p>
            <a:pPr marL="571500" indent="-571500">
              <a:buFont typeface="+mj-lt"/>
              <a:buAutoNum type="romanUcPeriod"/>
            </a:pPr>
            <a:r>
              <a:rPr lang="en-US" altLang="ja-JP" dirty="0" smtClean="0"/>
              <a:t>Mindoro-</a:t>
            </a:r>
            <a:r>
              <a:rPr lang="en-US" altLang="ja-JP" dirty="0" err="1" smtClean="0"/>
              <a:t>centreMindanao</a:t>
            </a:r>
            <a:r>
              <a:rPr lang="en-US" altLang="ja-JP" dirty="0" smtClean="0"/>
              <a:t> </a:t>
            </a:r>
            <a:r>
              <a:rPr lang="en-US" altLang="ja-JP" dirty="0"/>
              <a:t>(</a:t>
            </a:r>
            <a:r>
              <a:rPr lang="ja-JP" altLang="en-US" dirty="0"/>
              <a:t>領域</a:t>
            </a:r>
            <a:r>
              <a:rPr lang="en-US" altLang="ja-JP" dirty="0"/>
              <a:t>III)</a:t>
            </a:r>
            <a:endParaRPr lang="en-US" altLang="ja-JP" dirty="0" smtClean="0"/>
          </a:p>
          <a:p>
            <a:pPr marL="971550" lvl="1" indent="-571500"/>
            <a:r>
              <a:rPr kumimoji="1" lang="ja-JP" altLang="en-US" dirty="0" smtClean="0"/>
              <a:t>パラワン島地塊の衝突の際の広域的大規模付加</a:t>
            </a:r>
            <a:endParaRPr kumimoji="1" lang="en-US" altLang="ja-JP" dirty="0" smtClean="0"/>
          </a:p>
          <a:p>
            <a:pPr marL="571500" indent="-571500">
              <a:buFont typeface="+mj-lt"/>
              <a:buAutoNum type="romanUcPeriod"/>
            </a:pPr>
            <a:r>
              <a:rPr lang="en-US" altLang="ja-JP" dirty="0" smtClean="0"/>
              <a:t>Palawan-Sulu-</a:t>
            </a:r>
            <a:r>
              <a:rPr lang="en-US" altLang="ja-JP" dirty="0" err="1" smtClean="0"/>
              <a:t>westMindanao</a:t>
            </a:r>
            <a:r>
              <a:rPr lang="en-US" altLang="ja-JP" dirty="0"/>
              <a:t> </a:t>
            </a:r>
            <a:r>
              <a:rPr lang="en-US" altLang="ja-JP" dirty="0" smtClean="0"/>
              <a:t> (</a:t>
            </a:r>
            <a:r>
              <a:rPr lang="ja-JP" altLang="en-US" dirty="0"/>
              <a:t>領域</a:t>
            </a:r>
            <a:r>
              <a:rPr lang="en-US" altLang="ja-JP" dirty="0"/>
              <a:t>IV)</a:t>
            </a:r>
            <a:endParaRPr lang="en-US" altLang="ja-JP" dirty="0" smtClean="0"/>
          </a:p>
          <a:p>
            <a:pPr marL="971550" lvl="1" indent="-571500"/>
            <a:r>
              <a:rPr lang="en-US" altLang="ja-JP" dirty="0" err="1" smtClean="0"/>
              <a:t>Sundaland</a:t>
            </a:r>
            <a:r>
              <a:rPr lang="en-US" altLang="ja-JP" dirty="0" smtClean="0"/>
              <a:t>-Eurasia</a:t>
            </a:r>
            <a:r>
              <a:rPr lang="ja-JP" altLang="en-US" dirty="0" smtClean="0"/>
              <a:t>由来のオフィオライト</a:t>
            </a:r>
            <a:endParaRPr lang="en-US" altLang="ja-JP" dirty="0" smtClean="0"/>
          </a:p>
        </p:txBody>
      </p:sp>
      <p:pic>
        <p:nvPicPr>
          <p:cNvPr id="4098" name="Picture 2" descr="C:\Users\hirata\Desktop\フィリピンマニラ\10-s.tif"/>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004048" y="188640"/>
            <a:ext cx="3863960" cy="4608512"/>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4" name="テキスト ボックス 3"/>
          <p:cNvSpPr txBox="1"/>
          <p:nvPr/>
        </p:nvSpPr>
        <p:spPr>
          <a:xfrm>
            <a:off x="5580112" y="5085184"/>
            <a:ext cx="2079415" cy="1200329"/>
          </a:xfrm>
          <a:prstGeom prst="rect">
            <a:avLst/>
          </a:prstGeom>
          <a:noFill/>
        </p:spPr>
        <p:txBody>
          <a:bodyPr wrap="none" rtlCol="0">
            <a:spAutoFit/>
          </a:bodyPr>
          <a:lstStyle/>
          <a:p>
            <a:r>
              <a:rPr lang="en-US" altLang="ja-JP" dirty="0" smtClean="0"/>
              <a:t>I </a:t>
            </a:r>
            <a:r>
              <a:rPr lang="ja-JP" altLang="en-US" dirty="0" smtClean="0"/>
              <a:t>白亜紀</a:t>
            </a:r>
            <a:endParaRPr lang="en-US" altLang="ja-JP" dirty="0" smtClean="0"/>
          </a:p>
          <a:p>
            <a:r>
              <a:rPr kumimoji="1" lang="en-US" altLang="ja-JP" dirty="0" smtClean="0"/>
              <a:t>II Eocene</a:t>
            </a:r>
            <a:r>
              <a:rPr kumimoji="1" lang="ja-JP" altLang="en-US" dirty="0" smtClean="0"/>
              <a:t>　始新世</a:t>
            </a:r>
            <a:endParaRPr kumimoji="1" lang="en-US" altLang="ja-JP" dirty="0" smtClean="0"/>
          </a:p>
          <a:p>
            <a:r>
              <a:rPr lang="en-US" altLang="ja-JP" dirty="0" smtClean="0"/>
              <a:t>III Miocene</a:t>
            </a:r>
            <a:r>
              <a:rPr lang="ja-JP" altLang="en-US" dirty="0" smtClean="0"/>
              <a:t>　中新世</a:t>
            </a:r>
            <a:endParaRPr lang="en-US" altLang="ja-JP" dirty="0" smtClean="0"/>
          </a:p>
          <a:p>
            <a:r>
              <a:rPr kumimoji="1" lang="en-US" altLang="ja-JP" dirty="0" smtClean="0"/>
              <a:t>IV </a:t>
            </a:r>
            <a:r>
              <a:rPr kumimoji="1" lang="ja-JP" altLang="en-US" dirty="0" smtClean="0"/>
              <a:t>大陸地殻由来？</a:t>
            </a:r>
            <a:endParaRPr kumimoji="1" lang="ja-JP" altLang="en-US" dirty="0"/>
          </a:p>
        </p:txBody>
      </p:sp>
      <p:sp>
        <p:nvSpPr>
          <p:cNvPr id="6" name="テキスト ボックス 5"/>
          <p:cNvSpPr txBox="1"/>
          <p:nvPr/>
        </p:nvSpPr>
        <p:spPr>
          <a:xfrm>
            <a:off x="7061680" y="4715852"/>
            <a:ext cx="1806328" cy="369332"/>
          </a:xfrm>
          <a:prstGeom prst="rect">
            <a:avLst/>
          </a:prstGeom>
          <a:noFill/>
        </p:spPr>
        <p:txBody>
          <a:bodyPr wrap="none" rtlCol="0">
            <a:spAutoFit/>
          </a:bodyPr>
          <a:lstStyle/>
          <a:p>
            <a:r>
              <a:rPr kumimoji="1" lang="en-US" altLang="ja-JP" dirty="0" err="1" smtClean="0"/>
              <a:t>Yumul</a:t>
            </a:r>
            <a:r>
              <a:rPr kumimoji="1" lang="en-US" altLang="ja-JP" dirty="0" smtClean="0"/>
              <a:t> et al. 2008</a:t>
            </a:r>
            <a:endParaRPr kumimoji="1" lang="ja-JP" alt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989168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4834880" cy="1143000"/>
          </a:xfrm>
        </p:spPr>
        <p:txBody>
          <a:bodyPr/>
          <a:lstStyle/>
          <a:p>
            <a:r>
              <a:rPr lang="ja-JP" altLang="en-US" dirty="0" smtClean="0"/>
              <a:t>重力、ＧＰＳ</a:t>
            </a:r>
            <a:endParaRPr kumimoji="1" lang="ja-JP" altLang="en-US" dirty="0"/>
          </a:p>
        </p:txBody>
      </p:sp>
      <p:sp>
        <p:nvSpPr>
          <p:cNvPr id="3" name="コンテンツ プレースホルダー 2"/>
          <p:cNvSpPr>
            <a:spLocks noGrp="1"/>
          </p:cNvSpPr>
          <p:nvPr>
            <p:ph idx="1"/>
          </p:nvPr>
        </p:nvSpPr>
        <p:spPr>
          <a:xfrm>
            <a:off x="107504" y="1600200"/>
            <a:ext cx="5112568" cy="4525963"/>
          </a:xfrm>
        </p:spPr>
        <p:txBody>
          <a:bodyPr>
            <a:normAutofit fontScale="70000" lnSpcReduction="20000"/>
          </a:bodyPr>
          <a:lstStyle/>
          <a:p>
            <a:r>
              <a:rPr kumimoji="1" lang="ja-JP" altLang="en-US" dirty="0" smtClean="0"/>
              <a:t>マニラ海溝のスラブは地下２３０ｋｍ</a:t>
            </a:r>
            <a:endParaRPr kumimoji="1" lang="en-US" altLang="ja-JP" dirty="0" smtClean="0"/>
          </a:p>
          <a:p>
            <a:r>
              <a:rPr kumimoji="1" lang="ja-JP" altLang="en-US" dirty="0" smtClean="0"/>
              <a:t>フィリピン海溝のスラブは地下２９０ｋｍ</a:t>
            </a:r>
            <a:endParaRPr kumimoji="1" lang="en-US" altLang="ja-JP" dirty="0" smtClean="0"/>
          </a:p>
          <a:p>
            <a:r>
              <a:rPr lang="ja-JP" altLang="en-US" dirty="0" smtClean="0"/>
              <a:t>北東</a:t>
            </a:r>
            <a:r>
              <a:rPr lang="ja-JP" altLang="en-US" dirty="0" err="1" smtClean="0"/>
              <a:t>ー</a:t>
            </a:r>
            <a:r>
              <a:rPr lang="ja-JP" altLang="en-US" dirty="0" smtClean="0"/>
              <a:t>南西に走る細長い負の重力異常が</a:t>
            </a:r>
            <a:r>
              <a:rPr lang="en-US" altLang="ja-JP" dirty="0" smtClean="0"/>
              <a:t>Central </a:t>
            </a:r>
            <a:r>
              <a:rPr lang="en-US" altLang="ja-JP" dirty="0" err="1" smtClean="0"/>
              <a:t>Visayas</a:t>
            </a:r>
            <a:r>
              <a:rPr lang="en-US" altLang="ja-JP" dirty="0" smtClean="0"/>
              <a:t> </a:t>
            </a:r>
            <a:r>
              <a:rPr lang="ja-JP" altLang="en-US" dirty="0" smtClean="0"/>
              <a:t>諸島と</a:t>
            </a:r>
            <a:r>
              <a:rPr lang="en-US" altLang="ja-JP" dirty="0" smtClean="0"/>
              <a:t> Mindanao</a:t>
            </a:r>
            <a:r>
              <a:rPr lang="ja-JP" altLang="en-US" dirty="0" smtClean="0"/>
              <a:t>島との間にある。</a:t>
            </a:r>
            <a:r>
              <a:rPr lang="en-US" altLang="ja-JP" dirty="0" smtClean="0"/>
              <a:t>Bohol Sea</a:t>
            </a:r>
            <a:r>
              <a:rPr lang="ja-JP" altLang="en-US" dirty="0" smtClean="0"/>
              <a:t>と呼ばれる。沈み込み帯がかつて存在した可能性あり。</a:t>
            </a:r>
            <a:endParaRPr lang="en-US" altLang="ja-JP" dirty="0" smtClean="0"/>
          </a:p>
          <a:p>
            <a:r>
              <a:rPr lang="ja-JP" altLang="en-US" dirty="0" smtClean="0"/>
              <a:t>重力探査ではルソン中央とミンダナオ</a:t>
            </a:r>
            <a:r>
              <a:rPr lang="en-US" altLang="ja-JP" dirty="0" smtClean="0"/>
              <a:t>-</a:t>
            </a:r>
            <a:r>
              <a:rPr lang="ja-JP" altLang="en-US" dirty="0" smtClean="0"/>
              <a:t>セブ</a:t>
            </a:r>
            <a:r>
              <a:rPr lang="en-US" altLang="ja-JP" dirty="0" smtClean="0"/>
              <a:t>-Bicol</a:t>
            </a:r>
            <a:r>
              <a:rPr lang="ja-JP" altLang="en-US" dirty="0" smtClean="0"/>
              <a:t>に地殻の極めて厚い領域がある</a:t>
            </a:r>
            <a:endParaRPr lang="en-US" altLang="ja-JP" dirty="0" smtClean="0"/>
          </a:p>
          <a:p>
            <a:r>
              <a:rPr kumimoji="1" lang="ja-JP" altLang="en-US" dirty="0" smtClean="0"/>
              <a:t>ＧＰＳ観測では</a:t>
            </a:r>
            <a:endParaRPr kumimoji="1" lang="en-US" altLang="ja-JP" dirty="0" smtClean="0"/>
          </a:p>
          <a:p>
            <a:pPr lvl="1"/>
            <a:r>
              <a:rPr lang="en-US" altLang="ja-JP" dirty="0" smtClean="0"/>
              <a:t>Eurasia block </a:t>
            </a:r>
            <a:r>
              <a:rPr lang="ja-JP" altLang="en-US" dirty="0" smtClean="0"/>
              <a:t>は</a:t>
            </a:r>
            <a:r>
              <a:rPr lang="en-US" altLang="ja-JP" dirty="0" smtClean="0"/>
              <a:t>S61E</a:t>
            </a:r>
            <a:r>
              <a:rPr lang="ja-JP" altLang="en-US" dirty="0" smtClean="0"/>
              <a:t>方向に</a:t>
            </a:r>
            <a:r>
              <a:rPr lang="en-US" altLang="ja-JP" dirty="0" smtClean="0"/>
              <a:t>6+-2mm</a:t>
            </a:r>
          </a:p>
          <a:p>
            <a:pPr lvl="1"/>
            <a:r>
              <a:rPr lang="en-US" altLang="ja-JP" dirty="0" smtClean="0"/>
              <a:t>Philippine sea plate</a:t>
            </a:r>
            <a:r>
              <a:rPr lang="ja-JP" altLang="en-US" dirty="0" smtClean="0"/>
              <a:t>は北西に、北側は</a:t>
            </a:r>
            <a:r>
              <a:rPr lang="en-US" altLang="ja-JP" dirty="0" smtClean="0"/>
              <a:t>7cm/y,</a:t>
            </a:r>
            <a:r>
              <a:rPr lang="ja-JP" altLang="en-US" dirty="0" smtClean="0"/>
              <a:t>南側は</a:t>
            </a:r>
            <a:r>
              <a:rPr lang="en-US" altLang="ja-JP" dirty="0" smtClean="0"/>
              <a:t>9cm/y</a:t>
            </a:r>
          </a:p>
          <a:p>
            <a:pPr lvl="1"/>
            <a:endParaRPr lang="en-US" altLang="ja-JP" dirty="0" smtClean="0"/>
          </a:p>
          <a:p>
            <a:pPr lvl="1"/>
            <a:endParaRPr kumimoji="1" lang="ja-JP" altLang="en-US" dirty="0"/>
          </a:p>
        </p:txBody>
      </p:sp>
      <p:pic>
        <p:nvPicPr>
          <p:cNvPr id="2050" name="Picture 2" descr="C:\Users\hirata\Desktop\フィリピンマニラ\tectnicsettingFig2inset.jpg"/>
          <p:cNvPicPr>
            <a:picLocks noChangeAspect="1" noChangeArrowheads="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364088" y="404663"/>
            <a:ext cx="3556816" cy="4392489"/>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343517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052736" y="116632"/>
            <a:ext cx="8229600" cy="1143000"/>
          </a:xfrm>
        </p:spPr>
        <p:txBody>
          <a:bodyPr/>
          <a:lstStyle/>
          <a:p>
            <a:r>
              <a:rPr lang="ja-JP" altLang="en-US" dirty="0" smtClean="0"/>
              <a:t>フィリピン地質史</a:t>
            </a:r>
            <a:endParaRPr kumimoji="1" lang="ja-JP" altLang="en-US"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72000" y="476672"/>
            <a:ext cx="8596848" cy="705760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3" name="コンテンツ プレースホルダー 2"/>
          <p:cNvSpPr>
            <a:spLocks noGrp="1"/>
          </p:cNvSpPr>
          <p:nvPr>
            <p:ph idx="1"/>
          </p:nvPr>
        </p:nvSpPr>
        <p:spPr>
          <a:xfrm>
            <a:off x="86816" y="1340768"/>
            <a:ext cx="8229600" cy="5112568"/>
          </a:xfrm>
        </p:spPr>
        <p:txBody>
          <a:bodyPr>
            <a:normAutofit lnSpcReduction="10000"/>
          </a:bodyPr>
          <a:lstStyle/>
          <a:p>
            <a:pPr marL="514350" indent="-514350">
              <a:buFont typeface="+mj-lt"/>
              <a:buAutoNum type="arabicPeriod"/>
            </a:pPr>
            <a:r>
              <a:rPr kumimoji="1" lang="ja-JP" altLang="en-US" sz="1800" dirty="0" smtClean="0"/>
              <a:t>東ルソン海盆で沈み込み帯が存在（白亜紀ごろ</a:t>
            </a:r>
            <a:r>
              <a:rPr kumimoji="1" lang="en-US" altLang="ja-JP" sz="1800" dirty="0" smtClean="0"/>
              <a:t>)</a:t>
            </a:r>
          </a:p>
          <a:p>
            <a:pPr marL="914400" lvl="1" indent="-514350"/>
            <a:r>
              <a:rPr lang="en-US" altLang="ja-JP" sz="1400" dirty="0" err="1" smtClean="0"/>
              <a:t>Siera</a:t>
            </a:r>
            <a:r>
              <a:rPr lang="en-US" altLang="ja-JP" sz="1400" dirty="0" smtClean="0"/>
              <a:t> </a:t>
            </a:r>
            <a:r>
              <a:rPr lang="en-US" altLang="ja-JP" sz="1400" dirty="0" err="1" smtClean="0"/>
              <a:t>Mandre</a:t>
            </a:r>
            <a:r>
              <a:rPr lang="en-US" altLang="ja-JP" sz="1400" dirty="0" smtClean="0"/>
              <a:t> </a:t>
            </a:r>
            <a:r>
              <a:rPr lang="ja-JP" altLang="en-US" sz="1400" dirty="0" smtClean="0"/>
              <a:t>で火山弧が形成</a:t>
            </a:r>
            <a:r>
              <a:rPr lang="en-US" altLang="ja-JP" sz="1400" dirty="0" smtClean="0"/>
              <a:t>(</a:t>
            </a:r>
            <a:r>
              <a:rPr lang="ja-JP" altLang="en-US" sz="1400" dirty="0" smtClean="0"/>
              <a:t>漸新世</a:t>
            </a:r>
            <a:r>
              <a:rPr lang="en-US" altLang="ja-JP" sz="1400" dirty="0" smtClean="0"/>
              <a:t>)</a:t>
            </a:r>
          </a:p>
          <a:p>
            <a:pPr marL="914400" lvl="1" indent="-514350"/>
            <a:r>
              <a:rPr lang="ja-JP" altLang="en-US" sz="1400" dirty="0" smtClean="0"/>
              <a:t>貫入岩や火山岩が形成</a:t>
            </a:r>
            <a:endParaRPr lang="en-US" altLang="ja-JP" sz="1400" dirty="0" smtClean="0"/>
          </a:p>
          <a:p>
            <a:pPr marL="514350" indent="-514350">
              <a:buFont typeface="+mj-lt"/>
              <a:buAutoNum type="arabicPeriod"/>
            </a:pPr>
            <a:r>
              <a:rPr lang="ja-JP" altLang="en-US" sz="1800" dirty="0" smtClean="0"/>
              <a:t>マニラ海溝が形成される</a:t>
            </a:r>
            <a:r>
              <a:rPr lang="en-US" altLang="ja-JP" sz="1800" dirty="0" smtClean="0"/>
              <a:t>(</a:t>
            </a:r>
            <a:r>
              <a:rPr lang="ja-JP" altLang="en-US" sz="1800" dirty="0" smtClean="0"/>
              <a:t>漸新世</a:t>
            </a:r>
            <a:r>
              <a:rPr lang="en-US" altLang="ja-JP" sz="1800" dirty="0" smtClean="0"/>
              <a:t>)</a:t>
            </a:r>
          </a:p>
          <a:p>
            <a:pPr marL="914400" lvl="1" indent="-514350"/>
            <a:r>
              <a:rPr lang="ja-JP" altLang="en-US" sz="1400" dirty="0" smtClean="0"/>
              <a:t>パラワン島地塊が東進</a:t>
            </a:r>
            <a:endParaRPr lang="en-US" altLang="ja-JP" sz="1400" dirty="0" smtClean="0"/>
          </a:p>
          <a:p>
            <a:pPr marL="914400" lvl="1" indent="-514350"/>
            <a:r>
              <a:rPr lang="ja-JP" altLang="en-US" sz="1400" dirty="0"/>
              <a:t>東ルソン海盆は活動停止</a:t>
            </a:r>
            <a:endParaRPr lang="en-US" altLang="ja-JP" sz="1400" dirty="0"/>
          </a:p>
          <a:p>
            <a:pPr marL="914400" lvl="1" indent="-514350"/>
            <a:r>
              <a:rPr lang="ja-JP" altLang="en-US" sz="1400" dirty="0"/>
              <a:t>沈み込み帯が東から西に切り替わる</a:t>
            </a:r>
            <a:endParaRPr lang="en-US" altLang="ja-JP" sz="1400" dirty="0"/>
          </a:p>
          <a:p>
            <a:pPr marL="914400" lvl="1" indent="-514350"/>
            <a:r>
              <a:rPr lang="en-US" altLang="ja-JP" sz="1400" dirty="0" err="1"/>
              <a:t>Zambales</a:t>
            </a:r>
            <a:r>
              <a:rPr lang="en-US" altLang="ja-JP" sz="1400" dirty="0"/>
              <a:t> Range</a:t>
            </a:r>
            <a:r>
              <a:rPr lang="ja-JP" altLang="en-US" sz="1400" dirty="0"/>
              <a:t>が隆起 オフィオライトが出現</a:t>
            </a:r>
            <a:endParaRPr lang="en-US" altLang="ja-JP" sz="1400" dirty="0"/>
          </a:p>
          <a:p>
            <a:pPr marL="914400" lvl="1" indent="-514350"/>
            <a:r>
              <a:rPr lang="en-US" altLang="ja-JP" sz="1400" dirty="0"/>
              <a:t>Central Valley </a:t>
            </a:r>
            <a:r>
              <a:rPr lang="ja-JP" altLang="en-US" sz="1400" dirty="0"/>
              <a:t>の沈降</a:t>
            </a:r>
            <a:endParaRPr lang="en-US" altLang="ja-JP" sz="1400" dirty="0"/>
          </a:p>
          <a:p>
            <a:pPr marL="914400" lvl="1" indent="-514350"/>
            <a:r>
              <a:rPr lang="ja-JP" altLang="en-US" sz="1400" dirty="0"/>
              <a:t>スカボロー海山列の沈み込み</a:t>
            </a:r>
            <a:r>
              <a:rPr lang="en-US" altLang="ja-JP" sz="1400" dirty="0"/>
              <a:t>(</a:t>
            </a:r>
            <a:r>
              <a:rPr lang="ja-JP" altLang="en-US" sz="1400" dirty="0"/>
              <a:t>西ルソン海盆が南北に切れる</a:t>
            </a:r>
            <a:r>
              <a:rPr lang="en-US" altLang="ja-JP" sz="1400" dirty="0"/>
              <a:t>)</a:t>
            </a:r>
            <a:endParaRPr lang="en-US" altLang="ja-JP" sz="1400" dirty="0" smtClean="0"/>
          </a:p>
          <a:p>
            <a:pPr marL="514350" indent="-514350">
              <a:buFont typeface="+mj-lt"/>
              <a:buAutoNum type="arabicPeriod"/>
            </a:pPr>
            <a:r>
              <a:rPr kumimoji="1" lang="ja-JP" altLang="en-US" sz="1800" dirty="0" smtClean="0"/>
              <a:t>パラワン島地塊がフィリピンに衝突</a:t>
            </a:r>
            <a:r>
              <a:rPr kumimoji="1" lang="en-US" altLang="ja-JP" sz="1800" dirty="0" smtClean="0"/>
              <a:t>(</a:t>
            </a:r>
            <a:r>
              <a:rPr kumimoji="1" lang="ja-JP" altLang="en-US" sz="1800" dirty="0" smtClean="0"/>
              <a:t>中新世初期</a:t>
            </a:r>
            <a:r>
              <a:rPr kumimoji="1" lang="en-US" altLang="ja-JP" sz="1800" dirty="0" smtClean="0"/>
              <a:t>)</a:t>
            </a:r>
          </a:p>
          <a:p>
            <a:pPr marL="914400" lvl="1" indent="-514350"/>
            <a:r>
              <a:rPr lang="ja-JP" altLang="en-US" sz="1400" dirty="0" smtClean="0"/>
              <a:t>パラワン地塊そのものは大陸地殻の一部</a:t>
            </a:r>
            <a:r>
              <a:rPr lang="en-US" altLang="ja-JP" sz="1400" dirty="0" smtClean="0"/>
              <a:t>(L </a:t>
            </a:r>
            <a:r>
              <a:rPr lang="en-US" altLang="ja-JP" sz="1400" dirty="0" err="1" smtClean="0"/>
              <a:t>Per~J</a:t>
            </a:r>
            <a:r>
              <a:rPr lang="en-US" altLang="ja-JP" sz="1400" dirty="0" smtClean="0"/>
              <a:t>)</a:t>
            </a:r>
          </a:p>
          <a:p>
            <a:pPr marL="914400" lvl="1" indent="-514350"/>
            <a:r>
              <a:rPr lang="ja-JP" altLang="en-US" sz="1400" dirty="0"/>
              <a:t>中央フィリピンが時計回りに</a:t>
            </a:r>
            <a:r>
              <a:rPr lang="ja-JP" altLang="en-US" sz="1400" dirty="0" smtClean="0"/>
              <a:t>回転</a:t>
            </a:r>
            <a:r>
              <a:rPr lang="ja-JP" altLang="en-US" sz="1400" dirty="0"/>
              <a:t>　</a:t>
            </a:r>
            <a:r>
              <a:rPr lang="en-US" altLang="ja-JP" sz="1400" dirty="0" err="1" smtClean="0"/>
              <a:t>Zambales</a:t>
            </a:r>
            <a:r>
              <a:rPr lang="en-US" altLang="ja-JP" sz="1400" dirty="0" smtClean="0"/>
              <a:t> </a:t>
            </a:r>
            <a:r>
              <a:rPr lang="en-US" altLang="ja-JP" sz="1400" dirty="0"/>
              <a:t>Range</a:t>
            </a:r>
            <a:r>
              <a:rPr lang="ja-JP" altLang="en-US" sz="1400" dirty="0"/>
              <a:t>が北に移動</a:t>
            </a:r>
            <a:endParaRPr lang="en-US" altLang="ja-JP" sz="1400" dirty="0" smtClean="0"/>
          </a:p>
          <a:p>
            <a:pPr marL="914400" lvl="1" indent="-514350"/>
            <a:r>
              <a:rPr lang="ja-JP" altLang="en-US" sz="1400" dirty="0" smtClean="0"/>
              <a:t>ミンドロ島でオフィオライトが形成</a:t>
            </a:r>
            <a:endParaRPr lang="en-US" altLang="ja-JP" sz="1400" dirty="0"/>
          </a:p>
          <a:p>
            <a:pPr marL="514350" indent="-514350">
              <a:buFont typeface="+mj-lt"/>
              <a:buAutoNum type="arabicPeriod"/>
            </a:pPr>
            <a:r>
              <a:rPr kumimoji="1" lang="ja-JP" altLang="en-US" sz="1800" dirty="0" smtClean="0"/>
              <a:t>フィリピン海溝が活動開始</a:t>
            </a:r>
            <a:r>
              <a:rPr kumimoji="1" lang="en-US" altLang="ja-JP" sz="1800" dirty="0" smtClean="0"/>
              <a:t>(</a:t>
            </a:r>
            <a:r>
              <a:rPr kumimoji="1" lang="ja-JP" altLang="en-US" sz="1800" dirty="0" smtClean="0"/>
              <a:t>中新世中期</a:t>
            </a:r>
            <a:r>
              <a:rPr kumimoji="1" lang="en-US" altLang="ja-JP" sz="1800" dirty="0" smtClean="0"/>
              <a:t>)</a:t>
            </a:r>
          </a:p>
          <a:p>
            <a:pPr marL="914400" lvl="1" indent="-514350"/>
            <a:r>
              <a:rPr lang="ja-JP" altLang="en-US" sz="1400" dirty="0" smtClean="0"/>
              <a:t>北側で活発化</a:t>
            </a:r>
            <a:r>
              <a:rPr lang="en-US" altLang="ja-JP" sz="1400" dirty="0" smtClean="0"/>
              <a:t>(Bicol</a:t>
            </a:r>
            <a:r>
              <a:rPr lang="ja-JP" altLang="en-US" sz="1400" dirty="0" smtClean="0"/>
              <a:t>）　その後南進</a:t>
            </a:r>
            <a:endParaRPr lang="en-US" altLang="ja-JP" sz="1400" dirty="0" smtClean="0"/>
          </a:p>
          <a:p>
            <a:pPr marL="514350" indent="-514350">
              <a:buFont typeface="+mj-lt"/>
              <a:buAutoNum type="arabicPeriod"/>
            </a:pPr>
            <a:r>
              <a:rPr lang="ja-JP" altLang="en-US" sz="1800" dirty="0" smtClean="0"/>
              <a:t>フィリピン断層の活動開始</a:t>
            </a:r>
            <a:r>
              <a:rPr lang="en-US" altLang="ja-JP" sz="1800" dirty="0" smtClean="0"/>
              <a:t>(</a:t>
            </a:r>
            <a:r>
              <a:rPr lang="ja-JP" altLang="en-US" sz="1800" dirty="0" smtClean="0"/>
              <a:t>中新世後期</a:t>
            </a:r>
            <a:r>
              <a:rPr lang="en-US" altLang="ja-JP" sz="1800" dirty="0" smtClean="0"/>
              <a:t>)</a:t>
            </a:r>
          </a:p>
          <a:p>
            <a:pPr marL="914400" lvl="1" indent="-514350"/>
            <a:r>
              <a:rPr lang="ja-JP" altLang="en-US" sz="1400" dirty="0" smtClean="0"/>
              <a:t>断層活動によっ</a:t>
            </a:r>
            <a:r>
              <a:rPr lang="ja-JP" altLang="en-US" sz="1400" dirty="0"/>
              <a:t>て</a:t>
            </a:r>
            <a:r>
              <a:rPr lang="en-US" altLang="ja-JP" sz="1400" dirty="0" smtClean="0"/>
              <a:t>Cordillera Central</a:t>
            </a:r>
            <a:r>
              <a:rPr lang="ja-JP" altLang="en-US" sz="1400" dirty="0" smtClean="0"/>
              <a:t>　が隆起</a:t>
            </a:r>
            <a:endParaRPr lang="en-US" altLang="ja-JP" sz="1400" dirty="0" smtClean="0"/>
          </a:p>
          <a:p>
            <a:pPr marL="914400" lvl="1" indent="-514350"/>
            <a:r>
              <a:rPr lang="ja-JP" altLang="en-US" sz="1400" dirty="0" smtClean="0"/>
              <a:t>ユーラシアとフィリピン海の衝突で台湾形成</a:t>
            </a:r>
            <a:r>
              <a:rPr lang="en-US" altLang="ja-JP" sz="1400" dirty="0" smtClean="0"/>
              <a:t>(</a:t>
            </a:r>
            <a:r>
              <a:rPr lang="ja-JP" altLang="en-US" sz="1400" dirty="0" smtClean="0"/>
              <a:t>鮮新世</a:t>
            </a:r>
            <a:r>
              <a:rPr lang="en-US" altLang="ja-JP" sz="1400" dirty="0" smtClean="0"/>
              <a:t>)</a:t>
            </a:r>
          </a:p>
          <a:p>
            <a:pPr marL="1314450" lvl="2" indent="-514350"/>
            <a:r>
              <a:rPr lang="ja-JP" altLang="en-US" sz="1000" dirty="0" smtClean="0"/>
              <a:t>マニラ海溝北側で堆積物の供給が増え、沈降が加速</a:t>
            </a:r>
            <a:endParaRPr kumimoji="1" lang="en-US" altLang="ja-JP" sz="1000" dirty="0" smtClean="0"/>
          </a:p>
        </p:txBody>
      </p:sp>
      <p:sp>
        <p:nvSpPr>
          <p:cNvPr id="5" name="テキスト ボックス 4"/>
          <p:cNvSpPr txBox="1"/>
          <p:nvPr/>
        </p:nvSpPr>
        <p:spPr>
          <a:xfrm>
            <a:off x="2503031" y="6372036"/>
            <a:ext cx="1780937" cy="369332"/>
          </a:xfrm>
          <a:prstGeom prst="rect">
            <a:avLst/>
          </a:prstGeom>
          <a:noFill/>
        </p:spPr>
        <p:txBody>
          <a:bodyPr wrap="none" rtlCol="0">
            <a:spAutoFit/>
          </a:bodyPr>
          <a:lstStyle/>
          <a:p>
            <a:r>
              <a:rPr kumimoji="1" lang="en-US" altLang="ja-JP" dirty="0" smtClean="0"/>
              <a:t>Hayes et al. 1984</a:t>
            </a:r>
            <a:endParaRPr kumimoji="1" lang="ja-JP" alt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219332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pPr algn="r"/>
            <a:r>
              <a:rPr lang="ja-JP" altLang="en-US" dirty="0"/>
              <a:t>復元されたフィリピンの形成史</a:t>
            </a:r>
            <a:r>
              <a:rPr kumimoji="1" lang="ja-JP" altLang="en-US" dirty="0" smtClean="0"/>
              <a:t>　</a:t>
            </a:r>
            <a:r>
              <a:rPr kumimoji="1" lang="en-US" altLang="ja-JP" dirty="0" smtClean="0"/>
              <a:t>55Ma</a:t>
            </a:r>
            <a:br>
              <a:rPr kumimoji="1" lang="en-US" altLang="ja-JP" dirty="0" smtClean="0"/>
            </a:br>
            <a:r>
              <a:rPr lang="en-US" altLang="ja-JP" dirty="0" smtClean="0"/>
              <a:t>Hall(2002</a:t>
            </a:r>
            <a:r>
              <a:rPr lang="en-US" altLang="ja-JP" dirty="0"/>
              <a:t>)</a:t>
            </a:r>
            <a:endParaRPr kumimoji="1" lang="ja-JP" altLang="en-US" dirty="0"/>
          </a:p>
        </p:txBody>
      </p:sp>
      <p:sp>
        <p:nvSpPr>
          <p:cNvPr id="3" name="コンテンツ プレースホルダー 2"/>
          <p:cNvSpPr>
            <a:spLocks noGrp="1"/>
          </p:cNvSpPr>
          <p:nvPr>
            <p:ph idx="1"/>
          </p:nvPr>
        </p:nvSpPr>
        <p:spPr>
          <a:xfrm>
            <a:off x="457200" y="1484784"/>
            <a:ext cx="3106688" cy="4633637"/>
          </a:xfrm>
        </p:spPr>
        <p:txBody>
          <a:bodyPr>
            <a:normAutofit fontScale="92500"/>
          </a:bodyPr>
          <a:lstStyle/>
          <a:p>
            <a:pPr marL="0" indent="0">
              <a:buNone/>
            </a:pPr>
            <a:r>
              <a:rPr lang="ja-JP" altLang="en-US" dirty="0" smtClean="0"/>
              <a:t>・</a:t>
            </a:r>
            <a:r>
              <a:rPr lang="ja-JP" altLang="en-US" dirty="0"/>
              <a:t>海溝の西側に</a:t>
            </a:r>
            <a:r>
              <a:rPr lang="ja-JP" altLang="en-US" dirty="0" smtClean="0"/>
              <a:t>フィリピン</a:t>
            </a:r>
            <a:r>
              <a:rPr lang="ja-JP" altLang="en-US" dirty="0"/>
              <a:t>諸島</a:t>
            </a:r>
            <a:r>
              <a:rPr lang="ja-JP" altLang="en-US" dirty="0" smtClean="0"/>
              <a:t>北部のルソン島の基になる</a:t>
            </a:r>
            <a:r>
              <a:rPr kumimoji="1" lang="ja-JP" altLang="en-US" dirty="0" smtClean="0"/>
              <a:t>海台が既に存在している</a:t>
            </a:r>
            <a:endParaRPr lang="en-US" altLang="ja-JP" dirty="0" smtClean="0"/>
          </a:p>
          <a:p>
            <a:pPr marL="0" indent="0">
              <a:buNone/>
            </a:pPr>
            <a:r>
              <a:rPr lang="ja-JP" altLang="en-US" dirty="0" smtClean="0"/>
              <a:t>・</a:t>
            </a:r>
            <a:r>
              <a:rPr lang="ja-JP" altLang="en-US" dirty="0"/>
              <a:t>フィリピン諸島の北部と南部は別の</a:t>
            </a:r>
            <a:r>
              <a:rPr lang="ja-JP" altLang="en-US" dirty="0" smtClean="0"/>
              <a:t>ところでできて</a:t>
            </a:r>
            <a:r>
              <a:rPr lang="ja-JP" altLang="en-US" dirty="0"/>
              <a:t>のちに集合する</a:t>
            </a:r>
            <a:endParaRPr lang="en-US" altLang="ja-JP" dirty="0"/>
          </a:p>
          <a:p>
            <a:pPr marL="0" indent="0">
              <a:buNone/>
            </a:pPr>
            <a:endParaRPr kumimoji="1" lang="en-US" altLang="ja-JP" dirty="0" smtClean="0"/>
          </a:p>
        </p:txBody>
      </p:sp>
      <p:pic>
        <p:nvPicPr>
          <p:cNvPr id="5" name="図 4"/>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539039" y="1494676"/>
            <a:ext cx="5591956" cy="5363324"/>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908207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50Ma</a:t>
            </a:r>
            <a:endParaRPr kumimoji="1" lang="ja-JP" altLang="en-US" dirty="0"/>
          </a:p>
        </p:txBody>
      </p:sp>
      <p:sp>
        <p:nvSpPr>
          <p:cNvPr id="3" name="コンテンツ プレースホルダー 2"/>
          <p:cNvSpPr>
            <a:spLocks noGrp="1"/>
          </p:cNvSpPr>
          <p:nvPr>
            <p:ph idx="1"/>
          </p:nvPr>
        </p:nvSpPr>
        <p:spPr>
          <a:xfrm>
            <a:off x="457200" y="1484784"/>
            <a:ext cx="3113434" cy="4641379"/>
          </a:xfrm>
        </p:spPr>
        <p:txBody>
          <a:bodyPr/>
          <a:lstStyle/>
          <a:p>
            <a:pPr marL="0" indent="0">
              <a:buNone/>
            </a:pPr>
            <a:r>
              <a:rPr kumimoji="1" lang="ja-JP" altLang="en-US" dirty="0" smtClean="0"/>
              <a:t>・フィリピン海プレートが形成される</a:t>
            </a:r>
            <a:endParaRPr kumimoji="1" lang="en-US" altLang="ja-JP" dirty="0" smtClean="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605992" y="1458000"/>
            <a:ext cx="5673417" cy="5400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123232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563888" y="1459880"/>
            <a:ext cx="5975092" cy="539812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2" name="タイトル 1"/>
          <p:cNvSpPr>
            <a:spLocks noGrp="1"/>
          </p:cNvSpPr>
          <p:nvPr>
            <p:ph type="title"/>
          </p:nvPr>
        </p:nvSpPr>
        <p:spPr>
          <a:xfrm>
            <a:off x="467544" y="404664"/>
            <a:ext cx="8229600" cy="1143000"/>
          </a:xfrm>
        </p:spPr>
        <p:txBody>
          <a:bodyPr>
            <a:normAutofit fontScale="90000"/>
          </a:bodyPr>
          <a:lstStyle/>
          <a:p>
            <a:r>
              <a:rPr lang="en-US" altLang="ja-JP" dirty="0" smtClean="0"/>
              <a:t>45Ma</a:t>
            </a:r>
            <a:r>
              <a:rPr lang="ja-JP" altLang="en-US" dirty="0"/>
              <a:t>　</a:t>
            </a:r>
            <a:r>
              <a:rPr lang="en-US" altLang="ja-JP" dirty="0" smtClean="0"/>
              <a:t>India-Asia collision</a:t>
            </a:r>
            <a:br>
              <a:rPr lang="en-US" altLang="ja-JP" dirty="0" smtClean="0"/>
            </a:br>
            <a:endParaRPr kumimoji="1" lang="ja-JP" altLang="en-US" dirty="0"/>
          </a:p>
        </p:txBody>
      </p:sp>
      <p:sp>
        <p:nvSpPr>
          <p:cNvPr id="4" name="コンテンツ プレースホルダー 3"/>
          <p:cNvSpPr>
            <a:spLocks noGrp="1"/>
          </p:cNvSpPr>
          <p:nvPr>
            <p:ph idx="1"/>
          </p:nvPr>
        </p:nvSpPr>
        <p:spPr>
          <a:xfrm>
            <a:off x="251520" y="1268760"/>
            <a:ext cx="3435435" cy="4785395"/>
          </a:xfrm>
        </p:spPr>
        <p:txBody>
          <a:bodyPr>
            <a:noAutofit/>
          </a:bodyPr>
          <a:lstStyle/>
          <a:p>
            <a:r>
              <a:rPr lang="ja-JP" altLang="en-US" sz="2400" dirty="0" smtClean="0"/>
              <a:t>インドがユーラシア大陸に衝突</a:t>
            </a:r>
            <a:r>
              <a:rPr lang="ja-JP" altLang="en-US" sz="2400" dirty="0"/>
              <a:t>。</a:t>
            </a:r>
            <a:r>
              <a:rPr lang="ja-JP" altLang="en-US" sz="2400" dirty="0" smtClean="0"/>
              <a:t>その結果インドシナ半島が東へ押し出され、</a:t>
            </a:r>
            <a:r>
              <a:rPr lang="en-US" altLang="ja-JP" sz="2400" dirty="0"/>
              <a:t>P</a:t>
            </a:r>
            <a:r>
              <a:rPr lang="en-US" altLang="ja-JP" sz="2400" dirty="0" smtClean="0"/>
              <a:t>roto-south China sea </a:t>
            </a:r>
            <a:r>
              <a:rPr lang="ja-JP" altLang="en-US" sz="2400" dirty="0" smtClean="0"/>
              <a:t>ができた</a:t>
            </a:r>
            <a:endParaRPr lang="en-US" altLang="ja-JP" sz="2400" dirty="0" smtClean="0"/>
          </a:p>
          <a:p>
            <a:r>
              <a:rPr lang="ja-JP" altLang="en-US" sz="2400" dirty="0" smtClean="0"/>
              <a:t>それまで西側に沈み込んでいたマニラ海溝の沈み込みの向きが逆の東側になり、ルソン島が海溝の東側に移る</a:t>
            </a:r>
            <a:endParaRPr lang="en-US" altLang="ja-JP" sz="2400" dirty="0" smtClean="0"/>
          </a:p>
          <a:p>
            <a:pPr marL="0" indent="0">
              <a:buNone/>
            </a:pPr>
            <a:r>
              <a:rPr lang="en-US" altLang="ja-JP" sz="2400" dirty="0"/>
              <a:t/>
            </a:r>
            <a:br>
              <a:rPr lang="en-US" altLang="ja-JP" sz="2400" dirty="0"/>
            </a:br>
            <a:endParaRPr kumimoji="1" lang="ja-JP" altLang="en-US" sz="24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640064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en-US" altLang="ja-JP" dirty="0" smtClean="0"/>
              <a:t>25Ma</a:t>
            </a:r>
            <a:br>
              <a:rPr lang="en-US" altLang="ja-JP" dirty="0" smtClean="0"/>
            </a:br>
            <a:endParaRPr kumimoji="1" lang="ja-JP" altLang="en-US" dirty="0"/>
          </a:p>
        </p:txBody>
      </p:sp>
      <p:sp>
        <p:nvSpPr>
          <p:cNvPr id="3" name="コンテンツ プレースホルダー 2"/>
          <p:cNvSpPr>
            <a:spLocks noGrp="1"/>
          </p:cNvSpPr>
          <p:nvPr>
            <p:ph idx="1"/>
          </p:nvPr>
        </p:nvSpPr>
        <p:spPr>
          <a:xfrm>
            <a:off x="94428" y="1340768"/>
            <a:ext cx="3250704" cy="5311166"/>
          </a:xfrm>
        </p:spPr>
        <p:txBody>
          <a:bodyPr>
            <a:normAutofit/>
          </a:bodyPr>
          <a:lstStyle/>
          <a:p>
            <a:pPr marL="0" indent="0">
              <a:buNone/>
            </a:pPr>
            <a:r>
              <a:rPr lang="ja-JP" altLang="en-US" dirty="0"/>
              <a:t>・</a:t>
            </a:r>
            <a:r>
              <a:rPr lang="ja-JP" altLang="en-US" dirty="0" smtClean="0"/>
              <a:t>オーストラリアが</a:t>
            </a:r>
            <a:r>
              <a:rPr lang="ja-JP" altLang="en-US" dirty="0"/>
              <a:t>北上</a:t>
            </a:r>
            <a:r>
              <a:rPr lang="ja-JP" altLang="en-US" dirty="0" smtClean="0"/>
              <a:t>し、</a:t>
            </a:r>
            <a:endParaRPr lang="en-US" altLang="ja-JP" dirty="0" smtClean="0"/>
          </a:p>
          <a:p>
            <a:pPr marL="0" indent="0">
              <a:buNone/>
            </a:pPr>
            <a:r>
              <a:rPr lang="ja-JP" altLang="en-US" dirty="0" smtClean="0"/>
              <a:t>ニューギニアが</a:t>
            </a:r>
            <a:r>
              <a:rPr lang="en-US" altLang="ja-JP" dirty="0"/>
              <a:t>the East Philippines-Halmahera-South Caroline </a:t>
            </a:r>
            <a:r>
              <a:rPr lang="ja-JP" altLang="en-US" dirty="0"/>
              <a:t> </a:t>
            </a:r>
            <a:r>
              <a:rPr lang="en-US" altLang="ja-JP" dirty="0"/>
              <a:t>Arc system</a:t>
            </a:r>
            <a:r>
              <a:rPr lang="ja-JP" altLang="en-US" dirty="0" smtClean="0"/>
              <a:t>に</a:t>
            </a:r>
            <a:endParaRPr lang="en-US" altLang="ja-JP" dirty="0" smtClean="0"/>
          </a:p>
          <a:p>
            <a:pPr marL="0" indent="0">
              <a:buNone/>
            </a:pPr>
            <a:r>
              <a:rPr lang="ja-JP" altLang="en-US" dirty="0" smtClean="0"/>
              <a:t>衝突</a:t>
            </a:r>
            <a:endParaRPr lang="en-US" altLang="ja-JP" dirty="0"/>
          </a:p>
          <a:p>
            <a:pPr marL="0" indent="0">
              <a:buNone/>
            </a:pPr>
            <a:endParaRPr lang="en-US" altLang="ja-JP" dirty="0" smtClean="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503437" y="1363936"/>
            <a:ext cx="5984459" cy="551723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395321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20Ma</a:t>
            </a:r>
            <a:endParaRPr kumimoji="1" lang="ja-JP" altLang="en-US" dirty="0"/>
          </a:p>
        </p:txBody>
      </p:sp>
      <p:sp>
        <p:nvSpPr>
          <p:cNvPr id="3" name="コンテンツ プレースホルダー 2"/>
          <p:cNvSpPr>
            <a:spLocks noGrp="1"/>
          </p:cNvSpPr>
          <p:nvPr>
            <p:ph idx="1"/>
          </p:nvPr>
        </p:nvSpPr>
        <p:spPr>
          <a:xfrm>
            <a:off x="164552" y="1556792"/>
            <a:ext cx="3034680" cy="4569371"/>
          </a:xfrm>
        </p:spPr>
        <p:txBody>
          <a:bodyPr/>
          <a:lstStyle/>
          <a:p>
            <a:r>
              <a:rPr kumimoji="1" lang="en-US" altLang="ja-JP" dirty="0" smtClean="0"/>
              <a:t>Luzon arc, Sulu arc,</a:t>
            </a:r>
            <a:r>
              <a:rPr lang="ja-JP" altLang="en-US" dirty="0"/>
              <a:t> </a:t>
            </a:r>
            <a:r>
              <a:rPr kumimoji="1" lang="en-US" altLang="ja-JP" dirty="0" err="1" smtClean="0"/>
              <a:t>Molucca</a:t>
            </a:r>
            <a:r>
              <a:rPr kumimoji="1" lang="en-US" altLang="ja-JP" dirty="0" smtClean="0"/>
              <a:t> sea</a:t>
            </a:r>
            <a:r>
              <a:rPr lang="ja-JP" altLang="en-US" dirty="0"/>
              <a:t>が</a:t>
            </a:r>
            <a:r>
              <a:rPr kumimoji="1" lang="ja-JP" altLang="en-US" dirty="0" smtClean="0"/>
              <a:t>形成される</a:t>
            </a:r>
            <a:endParaRPr kumimoji="1" lang="ja-JP" altLang="en-US"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203848" y="1322797"/>
            <a:ext cx="6115725" cy="553520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9889162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15Ma</a:t>
            </a:r>
            <a:endParaRPr kumimoji="1" lang="ja-JP" altLang="en-US" dirty="0"/>
          </a:p>
        </p:txBody>
      </p:sp>
      <p:sp>
        <p:nvSpPr>
          <p:cNvPr id="3" name="コンテンツ プレースホルダー 2"/>
          <p:cNvSpPr>
            <a:spLocks noGrp="1"/>
          </p:cNvSpPr>
          <p:nvPr>
            <p:ph idx="1"/>
          </p:nvPr>
        </p:nvSpPr>
        <p:spPr>
          <a:xfrm>
            <a:off x="323528" y="1628800"/>
            <a:ext cx="2808312" cy="4281339"/>
          </a:xfrm>
        </p:spPr>
        <p:txBody>
          <a:bodyPr/>
          <a:lstStyle/>
          <a:p>
            <a:pPr marL="0" indent="0">
              <a:buNone/>
            </a:pPr>
            <a:r>
              <a:rPr lang="ja-JP" altLang="en-US" dirty="0" smtClean="0"/>
              <a:t>・</a:t>
            </a:r>
            <a:r>
              <a:rPr lang="en-US" altLang="ja-JP" dirty="0" smtClean="0"/>
              <a:t>Palawan</a:t>
            </a:r>
            <a:r>
              <a:rPr lang="ja-JP" altLang="en-US" dirty="0" smtClean="0"/>
              <a:t>諸島がフィリピンに衝突</a:t>
            </a:r>
            <a:endParaRPr kumimoji="1" lang="ja-JP" alt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275856" y="1276458"/>
            <a:ext cx="6046670" cy="558154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476093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5" name="Picture 3" descr="C:\Users\hirata\Desktop\フィリピンマニラ\1-s2-1.tif"/>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20068" y="21931"/>
            <a:ext cx="9204460" cy="9012173"/>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577407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99392"/>
            <a:ext cx="4028315" cy="1800200"/>
          </a:xfrm>
        </p:spPr>
        <p:txBody>
          <a:bodyPr>
            <a:normAutofit/>
          </a:bodyPr>
          <a:lstStyle/>
          <a:p>
            <a:r>
              <a:rPr kumimoji="1" lang="ja-JP" altLang="en-US" sz="3600" dirty="0" smtClean="0"/>
              <a:t>中新世（</a:t>
            </a:r>
            <a:r>
              <a:rPr kumimoji="1" lang="en-US" altLang="ja-JP" sz="3600" dirty="0" smtClean="0"/>
              <a:t>10Ma-5Ma</a:t>
            </a:r>
            <a:r>
              <a:rPr kumimoji="1" lang="ja-JP" altLang="en-US" sz="3600" dirty="0" smtClean="0"/>
              <a:t>）のフィリピン</a:t>
            </a:r>
            <a:endParaRPr kumimoji="1" lang="ja-JP" altLang="en-US" sz="3600" dirty="0"/>
          </a:p>
        </p:txBody>
      </p:sp>
      <p:sp>
        <p:nvSpPr>
          <p:cNvPr id="3" name="コンテンツ プレースホルダー 2"/>
          <p:cNvSpPr>
            <a:spLocks noGrp="1"/>
          </p:cNvSpPr>
          <p:nvPr>
            <p:ph idx="1"/>
          </p:nvPr>
        </p:nvSpPr>
        <p:spPr>
          <a:xfrm>
            <a:off x="0" y="1628800"/>
            <a:ext cx="4139952" cy="4525963"/>
          </a:xfrm>
        </p:spPr>
        <p:txBody>
          <a:bodyPr/>
          <a:lstStyle/>
          <a:p>
            <a:r>
              <a:rPr lang="ja-JP" altLang="en-US" dirty="0" smtClean="0"/>
              <a:t>出来事</a:t>
            </a:r>
            <a:endParaRPr lang="en-US" altLang="ja-JP" dirty="0" smtClean="0"/>
          </a:p>
          <a:p>
            <a:pPr lvl="1"/>
            <a:r>
              <a:rPr lang="ja-JP" altLang="en-US" dirty="0" smtClean="0"/>
              <a:t>マニラ海溝の活発化</a:t>
            </a:r>
            <a:endParaRPr lang="en-US" altLang="ja-JP" dirty="0" smtClean="0"/>
          </a:p>
          <a:p>
            <a:pPr lvl="1"/>
            <a:r>
              <a:rPr lang="ja-JP" altLang="en-US" dirty="0"/>
              <a:t>フィリピン</a:t>
            </a:r>
            <a:r>
              <a:rPr lang="ja-JP" altLang="en-US" dirty="0" smtClean="0"/>
              <a:t>海溝の形成</a:t>
            </a:r>
            <a:endParaRPr lang="en-US" altLang="ja-JP" dirty="0" smtClean="0"/>
          </a:p>
          <a:p>
            <a:pPr lvl="1"/>
            <a:r>
              <a:rPr lang="ja-JP" altLang="en-US" dirty="0" smtClean="0"/>
              <a:t>パラワン島地塊、スル諸島地塊の衝突</a:t>
            </a:r>
            <a:endParaRPr lang="en-US" altLang="ja-JP" dirty="0"/>
          </a:p>
          <a:p>
            <a:pPr lvl="1"/>
            <a:r>
              <a:rPr kumimoji="1" lang="ja-JP" altLang="en-US" dirty="0" smtClean="0"/>
              <a:t>フィリピン断層の形成</a:t>
            </a:r>
            <a:endParaRPr kumimoji="1" lang="ja-JP" altLang="en-US"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028315" y="-27384"/>
            <a:ext cx="5224205" cy="682411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1551539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512" y="188640"/>
            <a:ext cx="8686800" cy="1143000"/>
          </a:xfrm>
        </p:spPr>
        <p:txBody>
          <a:bodyPr>
            <a:noAutofit/>
          </a:bodyPr>
          <a:lstStyle/>
          <a:p>
            <a:r>
              <a:rPr lang="en-US" altLang="ja-JP" dirty="0" smtClean="0"/>
              <a:t>Present Day</a:t>
            </a:r>
            <a:endParaRPr kumimoji="1" lang="ja-JP" altLang="en-US" dirty="0">
              <a:solidFill>
                <a:srgbClr val="0070C0"/>
              </a:solidFill>
            </a:endParaRPr>
          </a:p>
        </p:txBody>
      </p:sp>
      <p:sp>
        <p:nvSpPr>
          <p:cNvPr id="3" name="コンテンツ プレースホルダー 2"/>
          <p:cNvSpPr>
            <a:spLocks noGrp="1"/>
          </p:cNvSpPr>
          <p:nvPr>
            <p:ph idx="1"/>
          </p:nvPr>
        </p:nvSpPr>
        <p:spPr/>
        <p:txBody>
          <a:bodyPr/>
          <a:lstStyle/>
          <a:p>
            <a:endParaRPr kumimoji="1" lang="ja-JP" alt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331640" y="1393725"/>
            <a:ext cx="6630930" cy="654439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800118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076056" y="968433"/>
            <a:ext cx="3691732" cy="585504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19" name="タイトル 18"/>
          <p:cNvSpPr>
            <a:spLocks noGrp="1"/>
          </p:cNvSpPr>
          <p:nvPr>
            <p:ph type="title"/>
          </p:nvPr>
        </p:nvSpPr>
        <p:spPr>
          <a:xfrm>
            <a:off x="397000" y="116632"/>
            <a:ext cx="8229600" cy="1143000"/>
          </a:xfrm>
        </p:spPr>
        <p:txBody>
          <a:bodyPr>
            <a:normAutofit/>
          </a:bodyPr>
          <a:lstStyle/>
          <a:p>
            <a:pPr marL="0" indent="0" algn="l"/>
            <a:r>
              <a:rPr lang="ja-JP" altLang="en-US" sz="3200" dirty="0" smtClean="0"/>
              <a:t>付加体の地震波</a:t>
            </a:r>
            <a:r>
              <a:rPr lang="ja-JP" altLang="en-US" sz="3200" dirty="0"/>
              <a:t>速度法</a:t>
            </a:r>
            <a:r>
              <a:rPr lang="ja-JP" altLang="en-US" sz="3200" dirty="0" smtClean="0"/>
              <a:t>と反射法</a:t>
            </a:r>
            <a:r>
              <a:rPr lang="ja-JP" altLang="en-US" sz="3200" dirty="0"/>
              <a:t>による</a:t>
            </a:r>
            <a:r>
              <a:rPr lang="en-US" altLang="ja-JP" sz="3200" dirty="0"/>
              <a:t/>
            </a:r>
            <a:br>
              <a:rPr lang="en-US" altLang="ja-JP" sz="3200" dirty="0"/>
            </a:br>
            <a:r>
              <a:rPr lang="ja-JP" altLang="en-US" sz="3200" dirty="0" smtClean="0"/>
              <a:t>地下プロファイル  </a:t>
            </a:r>
            <a:r>
              <a:rPr lang="en-US" altLang="ja-JP" sz="2400" dirty="0" smtClean="0"/>
              <a:t>Hayes </a:t>
            </a:r>
            <a:r>
              <a:rPr lang="en-US" altLang="ja-JP" sz="2400" dirty="0"/>
              <a:t>et al. (1984)</a:t>
            </a:r>
          </a:p>
        </p:txBody>
      </p:sp>
      <p:sp>
        <p:nvSpPr>
          <p:cNvPr id="8" name="テキスト プレースホルダー 7"/>
          <p:cNvSpPr>
            <a:spLocks noGrp="1"/>
          </p:cNvSpPr>
          <p:nvPr>
            <p:ph idx="1"/>
          </p:nvPr>
        </p:nvSpPr>
        <p:spPr>
          <a:xfrm>
            <a:off x="529208" y="1412776"/>
            <a:ext cx="4546848" cy="4641379"/>
          </a:xfrm>
        </p:spPr>
        <p:txBody>
          <a:bodyPr>
            <a:normAutofit/>
          </a:bodyPr>
          <a:lstStyle/>
          <a:p>
            <a:pPr marL="0" indent="0">
              <a:buNone/>
            </a:pPr>
            <a:r>
              <a:rPr lang="ja-JP" altLang="en-US" sz="2400" dirty="0" smtClean="0"/>
              <a:t>・速度</a:t>
            </a:r>
            <a:r>
              <a:rPr lang="ja-JP" altLang="en-US" sz="2400" dirty="0"/>
              <a:t>の違いで</a:t>
            </a:r>
            <a:r>
              <a:rPr lang="ja-JP" altLang="en-US" sz="2400" dirty="0" smtClean="0"/>
              <a:t>は</a:t>
            </a:r>
            <a:r>
              <a:rPr lang="en-US" altLang="ja-JP" sz="2400" dirty="0" smtClean="0"/>
              <a:t>5</a:t>
            </a:r>
            <a:r>
              <a:rPr lang="ja-JP" altLang="en-US" sz="2400" dirty="0" smtClean="0"/>
              <a:t>層に分けられる（深部ほど速度が大きい）</a:t>
            </a:r>
            <a:endParaRPr lang="en-US" altLang="ja-JP" sz="2400" dirty="0" smtClean="0"/>
          </a:p>
          <a:p>
            <a:pPr marL="0" indent="0">
              <a:buNone/>
            </a:pPr>
            <a:r>
              <a:rPr lang="en-US" altLang="ja-JP" sz="2400" dirty="0" smtClean="0"/>
              <a:t>7m/s</a:t>
            </a:r>
            <a:r>
              <a:rPr lang="ja-JP" altLang="en-US" sz="2400" dirty="0" smtClean="0"/>
              <a:t>（</a:t>
            </a:r>
            <a:r>
              <a:rPr lang="en-US" altLang="ja-JP" sz="2400" dirty="0" smtClean="0"/>
              <a:t>10</a:t>
            </a:r>
            <a:r>
              <a:rPr lang="ja-JP" altLang="en-US" sz="2400" dirty="0" smtClean="0"/>
              <a:t>ｋｍ）付近は地殻とマントルの境界だと考えられる</a:t>
            </a:r>
            <a:endParaRPr lang="en-US" altLang="ja-JP" sz="2400" dirty="0" smtClean="0"/>
          </a:p>
          <a:p>
            <a:pPr marL="0" indent="0">
              <a:buNone/>
            </a:pPr>
            <a:r>
              <a:rPr lang="ja-JP" altLang="en-US" sz="2400" dirty="0" smtClean="0"/>
              <a:t>・</a:t>
            </a:r>
            <a:r>
              <a:rPr lang="en-US" altLang="ja-JP" sz="2400" dirty="0"/>
              <a:t>4</a:t>
            </a:r>
            <a:r>
              <a:rPr lang="ja-JP" altLang="en-US" sz="2400" dirty="0" err="1" smtClean="0"/>
              <a:t>つの</a:t>
            </a:r>
            <a:r>
              <a:rPr lang="ja-JP" altLang="en-US" sz="2400" dirty="0" smtClean="0"/>
              <a:t>反射面は沈み込むプレートとほぼ平行になっている</a:t>
            </a:r>
            <a:endParaRPr lang="en-US" altLang="ja-JP" sz="2400" dirty="0" smtClean="0"/>
          </a:p>
          <a:p>
            <a:pPr marL="0" indent="0">
              <a:buNone/>
            </a:pPr>
            <a:endParaRPr kumimoji="1" lang="en-US" altLang="ja-JP" sz="2400" dirty="0" smtClean="0">
              <a:latin typeface="DFKai-SB" pitchFamily="65" charset="-120"/>
              <a:ea typeface="DFKai-SB" pitchFamily="65" charset="-120"/>
            </a:endParaRPr>
          </a:p>
        </p:txBody>
      </p:sp>
      <p:cxnSp>
        <p:nvCxnSpPr>
          <p:cNvPr id="5" name="直線コネクタ 4"/>
          <p:cNvCxnSpPr/>
          <p:nvPr/>
        </p:nvCxnSpPr>
        <p:spPr>
          <a:xfrm>
            <a:off x="6156176" y="4149080"/>
            <a:ext cx="1152128" cy="108012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a:off x="7740352" y="4005064"/>
            <a:ext cx="792088" cy="1084312"/>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8086604" y="3933777"/>
            <a:ext cx="459690" cy="60383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6516216" y="5089376"/>
            <a:ext cx="1080120" cy="123858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pic>
        <p:nvPicPr>
          <p:cNvPr id="20" name="図 19"/>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915816" y="3777764"/>
            <a:ext cx="2544933" cy="3042854"/>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7518131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タイトル 7"/>
          <p:cNvSpPr>
            <a:spLocks noGrp="1"/>
          </p:cNvSpPr>
          <p:nvPr>
            <p:ph type="title"/>
          </p:nvPr>
        </p:nvSpPr>
        <p:spPr>
          <a:xfrm>
            <a:off x="467544" y="332656"/>
            <a:ext cx="4320480" cy="3312368"/>
          </a:xfrm>
        </p:spPr>
        <p:txBody>
          <a:bodyPr>
            <a:normAutofit fontScale="90000"/>
          </a:bodyPr>
          <a:lstStyle/>
          <a:p>
            <a:pPr algn="l"/>
            <a:r>
              <a:rPr kumimoji="1" lang="en-US" altLang="ja-JP" dirty="0" smtClean="0"/>
              <a:t>Free-air gravity </a:t>
            </a:r>
            <a:br>
              <a:rPr kumimoji="1" lang="en-US" altLang="ja-JP" dirty="0" smtClean="0"/>
            </a:br>
            <a:r>
              <a:rPr kumimoji="1" lang="en-US" altLang="ja-JP" dirty="0" smtClean="0"/>
              <a:t>anomaly map</a:t>
            </a:r>
            <a:br>
              <a:rPr kumimoji="1" lang="en-US" altLang="ja-JP" dirty="0" smtClean="0"/>
            </a:br>
            <a:r>
              <a:rPr lang="ja-JP" altLang="en-US" sz="2700" dirty="0" smtClean="0"/>
              <a:t>同じ数値</a:t>
            </a:r>
            <a:r>
              <a:rPr lang="ja-JP" altLang="en-US" sz="2700" dirty="0"/>
              <a:t>の地点</a:t>
            </a:r>
            <a:r>
              <a:rPr lang="ja-JP" altLang="en-US" sz="2700" dirty="0" smtClean="0"/>
              <a:t>を</a:t>
            </a:r>
            <a:r>
              <a:rPr lang="en-US" altLang="ja-JP" sz="2700" dirty="0" smtClean="0"/>
              <a:t>contour</a:t>
            </a:r>
            <a:r>
              <a:rPr lang="ja-JP" altLang="en-US" sz="2700" dirty="0" smtClean="0"/>
              <a:t>で</a:t>
            </a:r>
            <a:r>
              <a:rPr lang="ja-JP" altLang="en-US" sz="2700" dirty="0"/>
              <a:t>つないだ</a:t>
            </a:r>
            <a:r>
              <a:rPr lang="en-US" altLang="ja-JP" sz="2700" dirty="0" smtClean="0"/>
              <a:t>map</a:t>
            </a:r>
            <a:br>
              <a:rPr lang="en-US" altLang="ja-JP" sz="2700" dirty="0" smtClean="0"/>
            </a:br>
            <a:r>
              <a:rPr lang="ja-JP" altLang="en-US" sz="2700" dirty="0" smtClean="0"/>
              <a:t>０から正にずれるほど地下物質の密度が大きいことを示す</a:t>
            </a:r>
            <a:endParaRPr kumimoji="1" lang="ja-JP" altLang="en-US" sz="2700" dirty="0"/>
          </a:p>
        </p:txBody>
      </p:sp>
      <p:sp>
        <p:nvSpPr>
          <p:cNvPr id="9" name="コンテンツ プレースホルダー 8"/>
          <p:cNvSpPr>
            <a:spLocks noGrp="1"/>
          </p:cNvSpPr>
          <p:nvPr>
            <p:ph idx="1"/>
          </p:nvPr>
        </p:nvSpPr>
        <p:spPr>
          <a:xfrm>
            <a:off x="467544" y="3501008"/>
            <a:ext cx="5184576" cy="2841179"/>
          </a:xfrm>
        </p:spPr>
        <p:txBody>
          <a:bodyPr/>
          <a:lstStyle/>
          <a:p>
            <a:pPr marL="0" indent="0">
              <a:buNone/>
            </a:pPr>
            <a:endParaRPr lang="en-US" altLang="ja-JP" dirty="0" smtClean="0"/>
          </a:p>
          <a:p>
            <a:pPr marL="0" indent="0">
              <a:buNone/>
            </a:pPr>
            <a:r>
              <a:rPr lang="ja-JP" altLang="en-US" sz="2800" dirty="0" smtClean="0"/>
              <a:t>マニラ海溝では約</a:t>
            </a:r>
            <a:r>
              <a:rPr lang="en-US" altLang="ja-JP" sz="2800" dirty="0" smtClean="0"/>
              <a:t>-75mGal</a:t>
            </a:r>
            <a:r>
              <a:rPr lang="ja-JP" altLang="en-US" sz="2800" dirty="0" smtClean="0"/>
              <a:t>を示す</a:t>
            </a:r>
            <a:endParaRPr lang="en-US" altLang="ja-JP" sz="2800" dirty="0" smtClean="0"/>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300190" y="116631"/>
            <a:ext cx="2592327" cy="6577426"/>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6" name="円/楕円 5"/>
          <p:cNvSpPr/>
          <p:nvPr/>
        </p:nvSpPr>
        <p:spPr>
          <a:xfrm>
            <a:off x="7236313" y="3419543"/>
            <a:ext cx="720080" cy="196787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7973916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3528" y="56942"/>
            <a:ext cx="8229600" cy="1143000"/>
          </a:xfrm>
        </p:spPr>
        <p:txBody>
          <a:bodyPr>
            <a:normAutofit/>
          </a:bodyPr>
          <a:lstStyle/>
          <a:p>
            <a:r>
              <a:rPr lang="en-US" altLang="ja-JP" sz="3200" dirty="0" smtClean="0"/>
              <a:t> Free-air anomaly</a:t>
            </a:r>
            <a:r>
              <a:rPr lang="ja-JP" altLang="en-US" sz="3200" dirty="0" smtClean="0"/>
              <a:t>による地下</a:t>
            </a:r>
            <a:r>
              <a:rPr kumimoji="1" lang="ja-JP" altLang="en-US" sz="3200" dirty="0" smtClean="0"/>
              <a:t>密度分布の解釈図</a:t>
            </a:r>
            <a:endParaRPr kumimoji="1" lang="ja-JP" altLang="en-US" sz="3200" dirty="0"/>
          </a:p>
        </p:txBody>
      </p:sp>
      <p:pic>
        <p:nvPicPr>
          <p:cNvPr id="7" name="コンテンツ プレースホルダー 6"/>
          <p:cNvPicPr>
            <a:picLocks noGrp="1" noChangeAspect="1"/>
          </p:cNvPicPr>
          <p:nvPr>
            <p:ph idx="1"/>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79512" y="1196752"/>
            <a:ext cx="2736304" cy="3127205"/>
          </a:xfrm>
        </p:spPr>
      </p:pic>
      <p:pic>
        <p:nvPicPr>
          <p:cNvPr id="3074" name="Picture 2"/>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095980" y="1782108"/>
            <a:ext cx="5976664" cy="489097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3" name="テキスト ボックス 2"/>
          <p:cNvSpPr txBox="1"/>
          <p:nvPr/>
        </p:nvSpPr>
        <p:spPr>
          <a:xfrm>
            <a:off x="179512" y="4509120"/>
            <a:ext cx="2664296" cy="1754326"/>
          </a:xfrm>
          <a:prstGeom prst="rect">
            <a:avLst/>
          </a:prstGeom>
          <a:noFill/>
          <a:ln>
            <a:solidFill>
              <a:srgbClr val="00B0F0"/>
            </a:solidFill>
          </a:ln>
        </p:spPr>
        <p:txBody>
          <a:bodyPr wrap="square" rtlCol="0">
            <a:spAutoFit/>
          </a:bodyPr>
          <a:lstStyle/>
          <a:p>
            <a:r>
              <a:rPr kumimoji="1" lang="ja-JP" altLang="en-US" b="1" dirty="0" smtClean="0"/>
              <a:t>沈み込むユーラシアプレートの上に密度の大きい部分がある。</a:t>
            </a:r>
            <a:endParaRPr kumimoji="1" lang="en-US" altLang="ja-JP" b="1" dirty="0" smtClean="0"/>
          </a:p>
          <a:p>
            <a:r>
              <a:rPr lang="ja-JP" altLang="en-US" b="1" dirty="0"/>
              <a:t>これ</a:t>
            </a:r>
            <a:r>
              <a:rPr lang="ja-JP" altLang="en-US" b="1" dirty="0" smtClean="0"/>
              <a:t>は</a:t>
            </a:r>
            <a:r>
              <a:rPr lang="en-US" altLang="ja-JP" b="1" dirty="0" err="1" smtClean="0"/>
              <a:t>Zambales</a:t>
            </a:r>
            <a:r>
              <a:rPr lang="en-US" altLang="ja-JP" b="1" dirty="0" smtClean="0"/>
              <a:t> </a:t>
            </a:r>
            <a:r>
              <a:rPr lang="en-US" altLang="ja-JP" b="1" dirty="0" err="1" smtClean="0"/>
              <a:t>ophiolite</a:t>
            </a:r>
            <a:r>
              <a:rPr lang="ja-JP" altLang="en-US" b="1" dirty="0" err="1" smtClean="0"/>
              <a:t>の超</a:t>
            </a:r>
            <a:r>
              <a:rPr lang="ja-JP" altLang="en-US" b="1" dirty="0" smtClean="0"/>
              <a:t>苦鉄質の基層だと解釈される。</a:t>
            </a:r>
            <a:endParaRPr kumimoji="1" lang="ja-JP" altLang="en-US" b="1" dirty="0"/>
          </a:p>
        </p:txBody>
      </p:sp>
      <p:sp>
        <p:nvSpPr>
          <p:cNvPr id="4" name="テキスト ボックス 3"/>
          <p:cNvSpPr txBox="1"/>
          <p:nvPr/>
        </p:nvSpPr>
        <p:spPr>
          <a:xfrm>
            <a:off x="6300192" y="4513786"/>
            <a:ext cx="2037914" cy="923330"/>
          </a:xfrm>
          <a:prstGeom prst="rect">
            <a:avLst/>
          </a:prstGeom>
          <a:noFill/>
          <a:ln>
            <a:solidFill>
              <a:srgbClr val="00B0F0"/>
            </a:solidFill>
          </a:ln>
        </p:spPr>
        <p:txBody>
          <a:bodyPr wrap="square" rtlCol="0">
            <a:spAutoFit/>
          </a:bodyPr>
          <a:lstStyle/>
          <a:p>
            <a:r>
              <a:rPr kumimoji="1" lang="ja-JP" altLang="en-US" b="1" dirty="0" smtClean="0"/>
              <a:t>ユーラシアプレートの沈み込み角度は</a:t>
            </a:r>
            <a:endParaRPr kumimoji="1" lang="en-US" altLang="ja-JP" b="1" dirty="0" smtClean="0"/>
          </a:p>
          <a:p>
            <a:r>
              <a:rPr lang="ja-JP" altLang="en-US" b="1" dirty="0" smtClean="0"/>
              <a:t>約８度</a:t>
            </a:r>
            <a:endParaRPr kumimoji="1" lang="ja-JP" altLang="en-US" b="1" dirty="0"/>
          </a:p>
        </p:txBody>
      </p:sp>
      <p:sp>
        <p:nvSpPr>
          <p:cNvPr id="5" name="テキスト ボックス 4"/>
          <p:cNvSpPr txBox="1"/>
          <p:nvPr/>
        </p:nvSpPr>
        <p:spPr>
          <a:xfrm>
            <a:off x="3707904" y="1412776"/>
            <a:ext cx="2304256" cy="369332"/>
          </a:xfrm>
          <a:prstGeom prst="rect">
            <a:avLst/>
          </a:prstGeom>
          <a:noFill/>
          <a:ln>
            <a:solidFill>
              <a:srgbClr val="00B0F0"/>
            </a:solidFill>
          </a:ln>
        </p:spPr>
        <p:txBody>
          <a:bodyPr wrap="square" rtlCol="0">
            <a:spAutoFit/>
          </a:bodyPr>
          <a:lstStyle/>
          <a:p>
            <a:r>
              <a:rPr kumimoji="1" lang="ja-JP" altLang="en-US" dirty="0" smtClean="0"/>
              <a:t>↓</a:t>
            </a:r>
            <a:r>
              <a:rPr kumimoji="1" lang="en-US" altLang="ja-JP" dirty="0" smtClean="0"/>
              <a:t>Free-air  anomaly</a:t>
            </a:r>
            <a:endParaRPr kumimoji="1" lang="ja-JP" alt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3065333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l"/>
            <a:r>
              <a:rPr kumimoji="1" lang="en-US" altLang="ja-JP" dirty="0" smtClean="0"/>
              <a:t>seismicity</a:t>
            </a:r>
            <a:endParaRPr kumimoji="1" lang="ja-JP" altLang="en-US" dirty="0"/>
          </a:p>
        </p:txBody>
      </p:sp>
      <p:sp>
        <p:nvSpPr>
          <p:cNvPr id="3" name="コンテンツ プレースホルダー 2"/>
          <p:cNvSpPr>
            <a:spLocks noGrp="1"/>
          </p:cNvSpPr>
          <p:nvPr>
            <p:ph idx="1"/>
          </p:nvPr>
        </p:nvSpPr>
        <p:spPr>
          <a:xfrm>
            <a:off x="457200" y="1556792"/>
            <a:ext cx="4330824" cy="4569371"/>
          </a:xfrm>
        </p:spPr>
        <p:txBody>
          <a:bodyPr>
            <a:normAutofit lnSpcReduction="10000"/>
          </a:bodyPr>
          <a:lstStyle/>
          <a:p>
            <a:pPr marL="0" indent="0">
              <a:buNone/>
            </a:pPr>
            <a:r>
              <a:rPr kumimoji="1" lang="ja-JP" altLang="en-US" dirty="0" smtClean="0"/>
              <a:t>北部では正断層が、</a:t>
            </a:r>
            <a:endParaRPr kumimoji="1" lang="en-US" altLang="ja-JP" dirty="0" smtClean="0"/>
          </a:p>
          <a:p>
            <a:pPr marL="0" indent="0">
              <a:buNone/>
            </a:pPr>
            <a:r>
              <a:rPr lang="ja-JP" altLang="en-US" dirty="0" smtClean="0"/>
              <a:t>南部</a:t>
            </a:r>
            <a:r>
              <a:rPr lang="ja-JP" altLang="en-US" dirty="0"/>
              <a:t>で</a:t>
            </a:r>
            <a:r>
              <a:rPr lang="ja-JP" altLang="en-US" dirty="0" smtClean="0"/>
              <a:t>は逆断層が卓越している。</a:t>
            </a:r>
            <a:endParaRPr lang="en-US" altLang="ja-JP" dirty="0" smtClean="0"/>
          </a:p>
          <a:p>
            <a:pPr marL="0" indent="0">
              <a:buNone/>
            </a:pPr>
            <a:r>
              <a:rPr lang="ja-JP" altLang="en-US" dirty="0" smtClean="0"/>
              <a:t>境界が</a:t>
            </a:r>
            <a:r>
              <a:rPr lang="en-US" altLang="ja-JP" dirty="0" smtClean="0"/>
              <a:t>Scarborough seamounts</a:t>
            </a:r>
            <a:r>
              <a:rPr lang="ja-JP" altLang="en-US" dirty="0" smtClean="0"/>
              <a:t>付近にあることから、</a:t>
            </a:r>
            <a:r>
              <a:rPr lang="en-US" altLang="ja-JP" dirty="0"/>
              <a:t> </a:t>
            </a:r>
            <a:r>
              <a:rPr lang="ja-JP" altLang="en-US" dirty="0" smtClean="0"/>
              <a:t>この違いは</a:t>
            </a:r>
            <a:r>
              <a:rPr lang="en-US" altLang="ja-JP" dirty="0" smtClean="0"/>
              <a:t>Scarborough seamounts</a:t>
            </a:r>
            <a:r>
              <a:rPr lang="ja-JP" altLang="en-US" dirty="0" smtClean="0"/>
              <a:t>の衝突と関連していると考えられる。</a:t>
            </a:r>
            <a:endParaRPr lang="ja-JP" altLang="en-US" dirty="0"/>
          </a:p>
          <a:p>
            <a:pPr marL="0" indent="0">
              <a:buNone/>
            </a:pPr>
            <a:endParaRPr kumimoji="1" lang="ja-JP" alt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004048" y="0"/>
            <a:ext cx="2639385" cy="7636346"/>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4" name="円/楕円 3"/>
          <p:cNvSpPr/>
          <p:nvPr/>
        </p:nvSpPr>
        <p:spPr>
          <a:xfrm rot="20367387">
            <a:off x="4906803" y="4488378"/>
            <a:ext cx="1774399" cy="6480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4794136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コンテンツ プレースホルダー 5"/>
          <p:cNvPicPr>
            <a:picLocks noGrp="1" noChangeAspect="1"/>
          </p:cNvPicPr>
          <p:nvPr>
            <p:ph idx="1"/>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14832" y="908720"/>
            <a:ext cx="5820024" cy="4525963"/>
          </a:xfrm>
        </p:spPr>
      </p:pic>
      <p:pic>
        <p:nvPicPr>
          <p:cNvPr id="5122" name="Picture 2"/>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803085" y="757395"/>
            <a:ext cx="6408257" cy="609329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2" name="タイトル 1"/>
          <p:cNvSpPr>
            <a:spLocks noGrp="1"/>
          </p:cNvSpPr>
          <p:nvPr>
            <p:ph type="title"/>
          </p:nvPr>
        </p:nvSpPr>
        <p:spPr/>
        <p:txBody>
          <a:bodyPr>
            <a:normAutofit/>
          </a:bodyPr>
          <a:lstStyle/>
          <a:p>
            <a:r>
              <a:rPr kumimoji="1" lang="ja-JP" altLang="en-US" dirty="0" smtClean="0"/>
              <a:t>断面図（地震波反射法）　</a:t>
            </a:r>
            <a:endParaRPr kumimoji="1" lang="ja-JP" altLang="en-US" dirty="0"/>
          </a:p>
        </p:txBody>
      </p:sp>
      <p:sp>
        <p:nvSpPr>
          <p:cNvPr id="3" name="テキスト ボックス 2"/>
          <p:cNvSpPr txBox="1"/>
          <p:nvPr/>
        </p:nvSpPr>
        <p:spPr>
          <a:xfrm>
            <a:off x="323528" y="4732805"/>
            <a:ext cx="2592288" cy="1938992"/>
          </a:xfrm>
          <a:prstGeom prst="rect">
            <a:avLst/>
          </a:prstGeom>
          <a:noFill/>
          <a:ln>
            <a:solidFill>
              <a:srgbClr val="00B0F0"/>
            </a:solidFill>
          </a:ln>
        </p:spPr>
        <p:txBody>
          <a:bodyPr wrap="square" rtlCol="0">
            <a:spAutoFit/>
          </a:bodyPr>
          <a:lstStyle/>
          <a:p>
            <a:r>
              <a:rPr kumimoji="1" lang="ja-JP" altLang="en-US" sz="2000" dirty="0" smtClean="0"/>
              <a:t>・マニラ海溝の沈み込み帯では</a:t>
            </a:r>
            <a:r>
              <a:rPr kumimoji="1" lang="en-US" altLang="ja-JP" sz="2000" dirty="0" smtClean="0"/>
              <a:t>thrust</a:t>
            </a:r>
            <a:r>
              <a:rPr lang="ja-JP" altLang="en-US" sz="2000" dirty="0" smtClean="0"/>
              <a:t>（浅い逆断層）が発達</a:t>
            </a:r>
            <a:endParaRPr lang="en-US" altLang="ja-JP" sz="2000" dirty="0" smtClean="0"/>
          </a:p>
          <a:p>
            <a:r>
              <a:rPr kumimoji="1" lang="ja-JP" altLang="en-US" sz="2000" dirty="0" smtClean="0"/>
              <a:t>・付加作用に伴って大陸からの堆積物が</a:t>
            </a:r>
            <a:r>
              <a:rPr lang="ja-JP" altLang="en-US" sz="2000" dirty="0"/>
              <a:t>マニラ海溝</a:t>
            </a:r>
            <a:r>
              <a:rPr kumimoji="1" lang="ja-JP" altLang="en-US" sz="2000" dirty="0" smtClean="0"/>
              <a:t>を埋めている</a:t>
            </a:r>
            <a:endParaRPr kumimoji="1" lang="ja-JP" altLang="en-US" sz="20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640960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5536" y="116632"/>
            <a:ext cx="3744416" cy="792088"/>
          </a:xfrm>
        </p:spPr>
        <p:txBody>
          <a:bodyPr>
            <a:noAutofit/>
          </a:bodyPr>
          <a:lstStyle/>
          <a:p>
            <a:pPr algn="l"/>
            <a:r>
              <a:rPr lang="en-US" altLang="ja-JP" sz="2400" dirty="0" smtClean="0"/>
              <a:t>Ramos and </a:t>
            </a:r>
            <a:r>
              <a:rPr lang="en-US" altLang="ja-JP" sz="2400" dirty="0" err="1" smtClean="0"/>
              <a:t>Tsutsumi</a:t>
            </a:r>
            <a:r>
              <a:rPr lang="en-US" altLang="ja-JP" sz="2400" dirty="0" smtClean="0"/>
              <a:t>(2010)</a:t>
            </a:r>
            <a:endParaRPr kumimoji="1" lang="ja-JP" altLang="en-US" sz="2400" dirty="0"/>
          </a:p>
        </p:txBody>
      </p:sp>
      <p:sp>
        <p:nvSpPr>
          <p:cNvPr id="3" name="コンテンツ プレースホルダー 2"/>
          <p:cNvSpPr>
            <a:spLocks noGrp="1"/>
          </p:cNvSpPr>
          <p:nvPr>
            <p:ph idx="1"/>
          </p:nvPr>
        </p:nvSpPr>
        <p:spPr>
          <a:xfrm>
            <a:off x="251520" y="908720"/>
            <a:ext cx="3384376" cy="6022590"/>
          </a:xfrm>
        </p:spPr>
        <p:txBody>
          <a:bodyPr>
            <a:normAutofit fontScale="85000" lnSpcReduction="20000"/>
          </a:bodyPr>
          <a:lstStyle/>
          <a:p>
            <a:pPr marL="0" indent="0">
              <a:buNone/>
            </a:pPr>
            <a:r>
              <a:rPr lang="en-US" altLang="ja-JP" dirty="0" err="1" smtClean="0"/>
              <a:t>Pangasinan</a:t>
            </a:r>
            <a:r>
              <a:rPr lang="en-US" altLang="ja-JP" dirty="0" smtClean="0"/>
              <a:t> Province</a:t>
            </a:r>
            <a:r>
              <a:rPr lang="ja-JP" altLang="en-US" dirty="0" smtClean="0"/>
              <a:t>（ルソン島西部）</a:t>
            </a:r>
            <a:r>
              <a:rPr lang="ja-JP" altLang="en-US" dirty="0"/>
              <a:t>で</a:t>
            </a:r>
            <a:r>
              <a:rPr lang="ja-JP" altLang="en-US" dirty="0" smtClean="0"/>
              <a:t>は、</a:t>
            </a:r>
            <a:endParaRPr lang="en-US" altLang="ja-JP" dirty="0" smtClean="0"/>
          </a:p>
          <a:p>
            <a:pPr marL="0" indent="0">
              <a:buNone/>
            </a:pPr>
            <a:r>
              <a:rPr lang="ja-JP" altLang="en-US" dirty="0" smtClean="0"/>
              <a:t>先行</a:t>
            </a:r>
            <a:r>
              <a:rPr lang="ja-JP" altLang="en-US" dirty="0"/>
              <a:t>研究　</a:t>
            </a:r>
            <a:r>
              <a:rPr lang="en-US" altLang="ja-JP" dirty="0" err="1"/>
              <a:t>Maemoku</a:t>
            </a:r>
            <a:r>
              <a:rPr lang="ja-JP" altLang="en-US" dirty="0"/>
              <a:t>　</a:t>
            </a:r>
            <a:r>
              <a:rPr lang="en-US" altLang="ja-JP" dirty="0"/>
              <a:t>and </a:t>
            </a:r>
            <a:r>
              <a:rPr lang="en-US" altLang="ja-JP" dirty="0" err="1"/>
              <a:t>Paladio</a:t>
            </a:r>
            <a:r>
              <a:rPr lang="en-US" altLang="ja-JP" dirty="0"/>
              <a:t>(1992)</a:t>
            </a:r>
            <a:r>
              <a:rPr lang="ja-JP" altLang="en-US" dirty="0" smtClean="0"/>
              <a:t>で</a:t>
            </a:r>
            <a:endParaRPr lang="en-US" altLang="ja-JP" dirty="0" smtClean="0"/>
          </a:p>
          <a:p>
            <a:pPr marL="0" indent="0">
              <a:buNone/>
            </a:pPr>
            <a:r>
              <a:rPr lang="ja-JP" altLang="en-US" dirty="0" smtClean="0"/>
              <a:t>更新</a:t>
            </a:r>
            <a:r>
              <a:rPr lang="ja-JP" altLang="en-US" dirty="0"/>
              <a:t>世～完新世にできた７つ</a:t>
            </a:r>
            <a:r>
              <a:rPr lang="ja-JP" altLang="en-US" dirty="0" smtClean="0"/>
              <a:t>の海成段丘面（上から</a:t>
            </a:r>
            <a:r>
              <a:rPr lang="en-US" altLang="ja-JP" dirty="0" smtClean="0"/>
              <a:t>BI</a:t>
            </a:r>
            <a:r>
              <a:rPr lang="ja-JP" altLang="en-US" dirty="0" smtClean="0"/>
              <a:t>～</a:t>
            </a:r>
            <a:r>
              <a:rPr lang="en-US" altLang="ja-JP" dirty="0" smtClean="0"/>
              <a:t>BVII</a:t>
            </a:r>
            <a:r>
              <a:rPr lang="ja-JP" altLang="en-US" dirty="0" smtClean="0"/>
              <a:t>）が示されていたが、この</a:t>
            </a:r>
            <a:r>
              <a:rPr lang="ja-JP" altLang="en-US" dirty="0"/>
              <a:t>研究で</a:t>
            </a:r>
            <a:r>
              <a:rPr lang="ja-JP" altLang="en-US" dirty="0" smtClean="0"/>
              <a:t>は</a:t>
            </a:r>
            <a:r>
              <a:rPr lang="en-US" altLang="ja-JP" dirty="0" smtClean="0"/>
              <a:t>BVII</a:t>
            </a:r>
            <a:r>
              <a:rPr lang="ja-JP" altLang="en-US" dirty="0" smtClean="0"/>
              <a:t>面中に、完</a:t>
            </a:r>
            <a:r>
              <a:rPr lang="ja-JP" altLang="en-US" dirty="0"/>
              <a:t>新世で</a:t>
            </a:r>
            <a:r>
              <a:rPr lang="ja-JP" altLang="en-US" dirty="0" smtClean="0"/>
              <a:t>の大きな地震の証拠と</a:t>
            </a:r>
            <a:r>
              <a:rPr lang="ja-JP" altLang="en-US" dirty="0" err="1" smtClean="0"/>
              <a:t>なりえるの</a:t>
            </a:r>
            <a:r>
              <a:rPr lang="ja-JP" altLang="en-US" dirty="0" smtClean="0"/>
              <a:t>３つの海成段丘面（下から</a:t>
            </a:r>
            <a:r>
              <a:rPr lang="en-US" altLang="ja-JP" dirty="0" smtClean="0"/>
              <a:t>TI, TII and </a:t>
            </a:r>
            <a:r>
              <a:rPr lang="en-US" altLang="ja-JP" dirty="0"/>
              <a:t>TIII </a:t>
            </a:r>
            <a:r>
              <a:rPr lang="ja-JP" altLang="en-US" dirty="0" smtClean="0"/>
              <a:t>）の存在を</a:t>
            </a:r>
            <a:r>
              <a:rPr lang="ja-JP" altLang="en-US" dirty="0"/>
              <a:t>認識</a:t>
            </a:r>
            <a:r>
              <a:rPr lang="ja-JP" altLang="en-US" dirty="0" smtClean="0"/>
              <a:t>し、合計</a:t>
            </a:r>
            <a:r>
              <a:rPr lang="ja-JP" altLang="en-US" dirty="0"/>
              <a:t>９つの海成</a:t>
            </a:r>
            <a:r>
              <a:rPr lang="ja-JP" altLang="en-US" dirty="0" smtClean="0"/>
              <a:t>段丘面の存在を示した。</a:t>
            </a:r>
            <a:endParaRPr kumimoji="1" lang="ja-JP" alt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385199" y="908720"/>
            <a:ext cx="3503886" cy="5828246"/>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794276" y="4792033"/>
            <a:ext cx="1599431" cy="19332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4" name="正方形/長方形 3"/>
          <p:cNvSpPr/>
          <p:nvPr/>
        </p:nvSpPr>
        <p:spPr>
          <a:xfrm>
            <a:off x="4398659" y="5085184"/>
            <a:ext cx="238015"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6875054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sp>
        <p:nvSpPr>
          <p:cNvPr id="3" name="コンテンツ プレースホルダー 2"/>
          <p:cNvSpPr>
            <a:spLocks noGrp="1"/>
          </p:cNvSpPr>
          <p:nvPr>
            <p:ph idx="1"/>
          </p:nvPr>
        </p:nvSpPr>
        <p:spPr>
          <a:xfrm>
            <a:off x="457200" y="1556792"/>
            <a:ext cx="3178696" cy="4569371"/>
          </a:xfrm>
        </p:spPr>
        <p:txBody>
          <a:bodyPr>
            <a:normAutofit fontScale="92500" lnSpcReduction="10000"/>
          </a:bodyPr>
          <a:lstStyle/>
          <a:p>
            <a:pPr marL="0" indent="0">
              <a:buNone/>
            </a:pPr>
            <a:r>
              <a:rPr lang="ja-JP" altLang="en-US" sz="2400" dirty="0"/>
              <a:t>・この３つの段丘から完新世（～</a:t>
            </a:r>
            <a:r>
              <a:rPr lang="en-US" altLang="ja-JP" sz="2400" dirty="0"/>
              <a:t>6000</a:t>
            </a:r>
            <a:r>
              <a:rPr lang="ja-JP" altLang="en-US" sz="2400" dirty="0"/>
              <a:t>年前）には少なくとも地震による</a:t>
            </a:r>
            <a:r>
              <a:rPr lang="en-US" altLang="ja-JP" sz="2400" dirty="0"/>
              <a:t>3</a:t>
            </a:r>
            <a:r>
              <a:rPr lang="ja-JP" altLang="en-US" sz="2400" dirty="0"/>
              <a:t>度の隆起があったことが示される。</a:t>
            </a:r>
            <a:endParaRPr lang="en-US" altLang="ja-JP" sz="2400" dirty="0"/>
          </a:p>
          <a:p>
            <a:pPr marL="0" indent="0">
              <a:buNone/>
            </a:pPr>
            <a:r>
              <a:rPr lang="ja-JP" altLang="en-US" sz="2400" dirty="0"/>
              <a:t>・</a:t>
            </a:r>
            <a:r>
              <a:rPr lang="en-US" altLang="ja-JP" sz="2400" dirty="0" err="1"/>
              <a:t>TⅢ</a:t>
            </a:r>
            <a:r>
              <a:rPr lang="ja-JP" altLang="en-US" sz="2400" dirty="0"/>
              <a:t>が</a:t>
            </a:r>
            <a:r>
              <a:rPr lang="en-US" altLang="ja-JP" sz="2400" dirty="0"/>
              <a:t>6000</a:t>
            </a:r>
            <a:r>
              <a:rPr lang="ja-JP" altLang="en-US" sz="2400" dirty="0"/>
              <a:t>年前にできたとして、隆起速度を</a:t>
            </a:r>
            <a:r>
              <a:rPr lang="en-US" altLang="ja-JP" sz="2400" dirty="0"/>
              <a:t> </a:t>
            </a:r>
            <a:r>
              <a:rPr lang="ja-JP" altLang="en-US" sz="2400" dirty="0"/>
              <a:t>　最大で</a:t>
            </a:r>
            <a:r>
              <a:rPr lang="en-US" altLang="ja-JP" sz="2400" dirty="0"/>
              <a:t>1.7</a:t>
            </a:r>
            <a:r>
              <a:rPr lang="ja-JP" altLang="en-US" sz="2400" dirty="0"/>
              <a:t>ｍｍ</a:t>
            </a:r>
            <a:r>
              <a:rPr lang="en-US" altLang="ja-JP" sz="2400" dirty="0"/>
              <a:t>/</a:t>
            </a:r>
            <a:r>
              <a:rPr lang="ja-JP" altLang="en-US" sz="2400" dirty="0"/>
              <a:t>ｙｒと見積もった。</a:t>
            </a:r>
            <a:endParaRPr lang="en-US" altLang="ja-JP" sz="2400" dirty="0"/>
          </a:p>
          <a:p>
            <a:pPr marL="0" indent="0">
              <a:buNone/>
            </a:pPr>
            <a:r>
              <a:rPr lang="ja-JP" altLang="en-US" sz="2400" dirty="0"/>
              <a:t>この値は先行研究</a:t>
            </a:r>
            <a:r>
              <a:rPr lang="en-US" altLang="ja-JP" sz="2400" dirty="0" err="1"/>
              <a:t>Maemoku</a:t>
            </a:r>
            <a:r>
              <a:rPr lang="ja-JP" altLang="en-US" sz="2400" dirty="0"/>
              <a:t>　</a:t>
            </a:r>
            <a:r>
              <a:rPr lang="en-US" altLang="ja-JP" sz="2400" dirty="0"/>
              <a:t>and </a:t>
            </a:r>
            <a:r>
              <a:rPr lang="en-US" altLang="ja-JP" sz="2400" dirty="0" err="1"/>
              <a:t>Paladio</a:t>
            </a:r>
            <a:r>
              <a:rPr lang="en-US" altLang="ja-JP" sz="2400" dirty="0"/>
              <a:t>(1992)</a:t>
            </a:r>
            <a:r>
              <a:rPr lang="ja-JP" altLang="en-US" sz="2400" dirty="0"/>
              <a:t>の更新世における隆起速度</a:t>
            </a:r>
            <a:r>
              <a:rPr lang="en-US" altLang="ja-JP" sz="2400" dirty="0" smtClean="0"/>
              <a:t>1.3mm/</a:t>
            </a:r>
            <a:r>
              <a:rPr lang="ja-JP" altLang="en-US" sz="2400" dirty="0"/>
              <a:t>ｙｒと調和的である</a:t>
            </a:r>
            <a:r>
              <a:rPr lang="ja-JP" altLang="en-US" dirty="0" smtClean="0"/>
              <a:t>。</a:t>
            </a:r>
            <a:endParaRPr lang="ja-JP" alt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590461" y="2276872"/>
            <a:ext cx="5553538" cy="4483086"/>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4" name="正方形/長方形 3"/>
          <p:cNvSpPr/>
          <p:nvPr/>
        </p:nvSpPr>
        <p:spPr>
          <a:xfrm>
            <a:off x="501646" y="404665"/>
            <a:ext cx="8174810" cy="1015663"/>
          </a:xfrm>
          <a:prstGeom prst="rect">
            <a:avLst/>
          </a:prstGeom>
        </p:spPr>
        <p:txBody>
          <a:bodyPr wrap="square">
            <a:spAutoFit/>
          </a:bodyPr>
          <a:lstStyle/>
          <a:p>
            <a:r>
              <a:rPr lang="en-US" altLang="ja-JP" sz="2000" dirty="0"/>
              <a:t>Elevations of shoreline angles are </a:t>
            </a:r>
          </a:p>
          <a:p>
            <a:r>
              <a:rPr lang="ja-JP" altLang="en-US" sz="2000" dirty="0" smtClean="0"/>
              <a:t>下面から</a:t>
            </a:r>
            <a:r>
              <a:rPr lang="en-US" altLang="ja-JP" sz="2000" dirty="0" smtClean="0"/>
              <a:t>TI</a:t>
            </a:r>
            <a:r>
              <a:rPr lang="en-US" altLang="ja-JP" sz="2000" dirty="0"/>
              <a:t>: 1 to 5 </a:t>
            </a:r>
            <a:r>
              <a:rPr lang="en-US" altLang="ja-JP" sz="2000" dirty="0" smtClean="0"/>
              <a:t>m</a:t>
            </a:r>
            <a:r>
              <a:rPr lang="ja-JP" altLang="en-US" sz="2000" dirty="0" smtClean="0"/>
              <a:t>　</a:t>
            </a:r>
            <a:r>
              <a:rPr lang="en-US" altLang="ja-JP" sz="2000" dirty="0" smtClean="0"/>
              <a:t> </a:t>
            </a:r>
            <a:r>
              <a:rPr lang="en-US" altLang="ja-JP" sz="2000" dirty="0"/>
              <a:t>TII: 2 to 7 </a:t>
            </a:r>
            <a:r>
              <a:rPr lang="en-US" altLang="ja-JP" sz="2000" dirty="0" smtClean="0"/>
              <a:t>m</a:t>
            </a:r>
            <a:r>
              <a:rPr lang="ja-JP" altLang="en-US" sz="2000" dirty="0" smtClean="0"/>
              <a:t>　</a:t>
            </a:r>
            <a:r>
              <a:rPr lang="en-US" altLang="ja-JP" sz="2000" dirty="0" smtClean="0"/>
              <a:t> </a:t>
            </a:r>
            <a:r>
              <a:rPr lang="en-US" altLang="ja-JP" sz="2000" dirty="0"/>
              <a:t>TIII: 4 to 11 m above mean sea level (</a:t>
            </a:r>
            <a:r>
              <a:rPr lang="en-US" altLang="ja-JP" sz="2000" dirty="0" err="1"/>
              <a:t>amsl</a:t>
            </a:r>
            <a:r>
              <a:rPr lang="en-US" altLang="ja-JP" sz="2000" dirty="0"/>
              <a:t>).</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4748973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5536" y="2924944"/>
            <a:ext cx="8229600" cy="1143000"/>
          </a:xfrm>
        </p:spPr>
        <p:txBody>
          <a:bodyPr/>
          <a:lstStyle/>
          <a:p>
            <a:r>
              <a:rPr kumimoji="1" lang="ja-JP" altLang="en-US" dirty="0" smtClean="0"/>
              <a:t>おわり</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882693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40568" y="-171400"/>
            <a:ext cx="4464496" cy="1080120"/>
          </a:xfrm>
        </p:spPr>
        <p:txBody>
          <a:bodyPr>
            <a:normAutofit/>
          </a:bodyPr>
          <a:lstStyle/>
          <a:p>
            <a:r>
              <a:rPr kumimoji="1" lang="ja-JP" altLang="en-US" dirty="0" smtClean="0"/>
              <a:t>周辺地形</a:t>
            </a:r>
            <a:endParaRPr kumimoji="1" lang="ja-JP" altLang="en-US" dirty="0"/>
          </a:p>
        </p:txBody>
      </p:sp>
      <p:sp>
        <p:nvSpPr>
          <p:cNvPr id="3" name="コンテンツ プレースホルダー 2"/>
          <p:cNvSpPr>
            <a:spLocks noGrp="1"/>
          </p:cNvSpPr>
          <p:nvPr>
            <p:ph idx="1"/>
          </p:nvPr>
        </p:nvSpPr>
        <p:spPr>
          <a:xfrm>
            <a:off x="107504" y="692696"/>
            <a:ext cx="3682752" cy="4525963"/>
          </a:xfrm>
        </p:spPr>
        <p:txBody>
          <a:bodyPr>
            <a:normAutofit/>
          </a:bodyPr>
          <a:lstStyle/>
          <a:p>
            <a:r>
              <a:rPr kumimoji="1" lang="ja-JP" altLang="en-US" sz="2000" dirty="0" smtClean="0"/>
              <a:t>西側</a:t>
            </a:r>
            <a:r>
              <a:rPr kumimoji="1" lang="en-US" altLang="ja-JP" sz="2000" dirty="0" smtClean="0"/>
              <a:t>:</a:t>
            </a:r>
            <a:r>
              <a:rPr kumimoji="1" lang="ja-JP" altLang="en-US" sz="2000" dirty="0" smtClean="0"/>
              <a:t>ユーラシアプレート</a:t>
            </a:r>
            <a:endParaRPr kumimoji="1" lang="en-US" altLang="ja-JP" sz="2000" dirty="0" smtClean="0"/>
          </a:p>
          <a:p>
            <a:r>
              <a:rPr lang="ja-JP" altLang="en-US" sz="2000" dirty="0" smtClean="0"/>
              <a:t>東側</a:t>
            </a:r>
            <a:r>
              <a:rPr lang="en-US" altLang="ja-JP" sz="2000" dirty="0" smtClean="0"/>
              <a:t>:</a:t>
            </a:r>
            <a:r>
              <a:rPr kumimoji="1" lang="ja-JP" altLang="en-US" sz="2000" dirty="0" smtClean="0"/>
              <a:t>フィリピン海プレート</a:t>
            </a:r>
            <a:endParaRPr kumimoji="1" lang="en-US" altLang="ja-JP" sz="2000" dirty="0" smtClean="0"/>
          </a:p>
          <a:p>
            <a:r>
              <a:rPr lang="ja-JP" altLang="en-US" sz="2000" dirty="0" smtClean="0"/>
              <a:t>東側の海溝</a:t>
            </a:r>
            <a:endParaRPr lang="en-US" altLang="ja-JP" sz="2000" dirty="0" smtClean="0"/>
          </a:p>
          <a:p>
            <a:pPr lvl="1"/>
            <a:r>
              <a:rPr kumimoji="1" lang="ja-JP" altLang="en-US" sz="1600" dirty="0" smtClean="0"/>
              <a:t>マニラ</a:t>
            </a:r>
            <a:r>
              <a:rPr kumimoji="1" lang="en-US" altLang="ja-JP" sz="1600" dirty="0" smtClean="0"/>
              <a:t>-</a:t>
            </a:r>
            <a:r>
              <a:rPr lang="en-US" altLang="ja-JP" sz="1600" dirty="0" smtClean="0"/>
              <a:t>Negros-</a:t>
            </a:r>
            <a:r>
              <a:rPr kumimoji="1" lang="en-US" altLang="ja-JP" sz="1600" dirty="0" err="1" smtClean="0"/>
              <a:t>Cotabato</a:t>
            </a:r>
            <a:r>
              <a:rPr kumimoji="1" lang="en-US" altLang="ja-JP" sz="1600" dirty="0" smtClean="0"/>
              <a:t> </a:t>
            </a:r>
            <a:r>
              <a:rPr kumimoji="1" lang="ja-JP" altLang="en-US" sz="1600" dirty="0" smtClean="0"/>
              <a:t>海溝</a:t>
            </a:r>
            <a:endParaRPr kumimoji="1" lang="en-US" altLang="ja-JP" sz="1600" dirty="0" smtClean="0"/>
          </a:p>
          <a:p>
            <a:r>
              <a:rPr lang="ja-JP" altLang="en-US" sz="2000" dirty="0" smtClean="0"/>
              <a:t>西側の海溝</a:t>
            </a:r>
            <a:endParaRPr lang="en-US" altLang="ja-JP" sz="2000" dirty="0" smtClean="0"/>
          </a:p>
          <a:p>
            <a:pPr lvl="1"/>
            <a:r>
              <a:rPr lang="ja-JP" altLang="en-US" sz="1600" dirty="0" smtClean="0"/>
              <a:t>東ルソン</a:t>
            </a:r>
            <a:r>
              <a:rPr lang="en-US" altLang="ja-JP" sz="1600" dirty="0" smtClean="0"/>
              <a:t>-</a:t>
            </a:r>
            <a:r>
              <a:rPr kumimoji="1" lang="ja-JP" altLang="en-US" sz="1600" dirty="0" smtClean="0"/>
              <a:t>フィリピン 海溝</a:t>
            </a:r>
            <a:endParaRPr kumimoji="1" lang="ja-JP" altLang="en-US" sz="16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635896" y="23886"/>
            <a:ext cx="5419669" cy="6573466"/>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5" name="正方形/長方形 4"/>
          <p:cNvSpPr/>
          <p:nvPr/>
        </p:nvSpPr>
        <p:spPr>
          <a:xfrm>
            <a:off x="7163073" y="6502340"/>
            <a:ext cx="1980927" cy="369332"/>
          </a:xfrm>
          <a:prstGeom prst="rect">
            <a:avLst/>
          </a:prstGeom>
        </p:spPr>
        <p:txBody>
          <a:bodyPr wrap="none">
            <a:spAutoFit/>
          </a:bodyPr>
          <a:lstStyle/>
          <a:p>
            <a:r>
              <a:rPr lang="en-US" altLang="ja-JP" dirty="0" err="1" smtClean="0"/>
              <a:t>Galgana</a:t>
            </a:r>
            <a:r>
              <a:rPr lang="en-US" altLang="ja-JP" dirty="0" smtClean="0"/>
              <a:t> et al. 2007</a:t>
            </a:r>
            <a:endParaRPr lang="ja-JP" altLang="en-US" dirty="0"/>
          </a:p>
        </p:txBody>
      </p:sp>
      <p:grpSp>
        <p:nvGrpSpPr>
          <p:cNvPr id="10" name="グループ化 9"/>
          <p:cNvGrpSpPr/>
          <p:nvPr/>
        </p:nvGrpSpPr>
        <p:grpSpPr>
          <a:xfrm>
            <a:off x="4139951" y="1619508"/>
            <a:ext cx="4792389" cy="4497816"/>
            <a:chOff x="4139951" y="1619508"/>
            <a:chExt cx="4792389" cy="4497816"/>
          </a:xfrm>
        </p:grpSpPr>
        <p:sp>
          <p:nvSpPr>
            <p:cNvPr id="4" name="テキスト ボックス 3"/>
            <p:cNvSpPr txBox="1"/>
            <p:nvPr/>
          </p:nvSpPr>
          <p:spPr>
            <a:xfrm>
              <a:off x="4139951" y="1619508"/>
              <a:ext cx="1250663" cy="369332"/>
            </a:xfrm>
            <a:prstGeom prst="rect">
              <a:avLst/>
            </a:prstGeom>
            <a:noFill/>
          </p:spPr>
          <p:txBody>
            <a:bodyPr wrap="none" rtlCol="0">
              <a:spAutoFit/>
            </a:bodyPr>
            <a:lstStyle/>
            <a:p>
              <a:r>
                <a:rPr kumimoji="1" lang="ja-JP" altLang="en-US" b="1" dirty="0" smtClean="0">
                  <a:solidFill>
                    <a:srgbClr val="FF0000"/>
                  </a:solidFill>
                </a:rPr>
                <a:t>マニラ海溝</a:t>
              </a:r>
              <a:endParaRPr kumimoji="1" lang="ja-JP" altLang="en-US" b="1" dirty="0">
                <a:solidFill>
                  <a:srgbClr val="FF0000"/>
                </a:solidFill>
              </a:endParaRPr>
            </a:p>
          </p:txBody>
        </p:sp>
        <p:sp>
          <p:nvSpPr>
            <p:cNvPr id="6" name="テキスト ボックス 5"/>
            <p:cNvSpPr txBox="1"/>
            <p:nvPr/>
          </p:nvSpPr>
          <p:spPr>
            <a:xfrm>
              <a:off x="4860032" y="4490536"/>
              <a:ext cx="1307859" cy="369332"/>
            </a:xfrm>
            <a:prstGeom prst="rect">
              <a:avLst/>
            </a:prstGeom>
            <a:noFill/>
          </p:spPr>
          <p:txBody>
            <a:bodyPr wrap="none" rtlCol="0">
              <a:spAutoFit/>
            </a:bodyPr>
            <a:lstStyle/>
            <a:p>
              <a:r>
                <a:rPr kumimoji="1" lang="en-US" altLang="ja-JP" b="1" dirty="0" smtClean="0">
                  <a:solidFill>
                    <a:srgbClr val="FF0000"/>
                  </a:solidFill>
                </a:rPr>
                <a:t>Negros</a:t>
              </a:r>
              <a:r>
                <a:rPr kumimoji="1" lang="ja-JP" altLang="en-US" b="1" dirty="0" smtClean="0">
                  <a:solidFill>
                    <a:srgbClr val="FF0000"/>
                  </a:solidFill>
                </a:rPr>
                <a:t>海溝</a:t>
              </a:r>
              <a:endParaRPr kumimoji="1" lang="ja-JP" altLang="en-US" b="1" dirty="0">
                <a:solidFill>
                  <a:srgbClr val="FF0000"/>
                </a:solidFill>
              </a:endParaRPr>
            </a:p>
          </p:txBody>
        </p:sp>
        <p:sp>
          <p:nvSpPr>
            <p:cNvPr id="7" name="テキスト ボックス 6"/>
            <p:cNvSpPr txBox="1"/>
            <p:nvPr/>
          </p:nvSpPr>
          <p:spPr>
            <a:xfrm>
              <a:off x="6345730" y="2276872"/>
              <a:ext cx="1500732" cy="369332"/>
            </a:xfrm>
            <a:prstGeom prst="rect">
              <a:avLst/>
            </a:prstGeom>
            <a:noFill/>
          </p:spPr>
          <p:txBody>
            <a:bodyPr wrap="none" rtlCol="0">
              <a:spAutoFit/>
            </a:bodyPr>
            <a:lstStyle/>
            <a:p>
              <a:r>
                <a:rPr kumimoji="1" lang="ja-JP" altLang="en-US" b="1" dirty="0" smtClean="0">
                  <a:solidFill>
                    <a:srgbClr val="FF0000"/>
                  </a:solidFill>
                </a:rPr>
                <a:t>東ルソン海盆</a:t>
              </a:r>
              <a:endParaRPr kumimoji="1" lang="ja-JP" altLang="en-US" b="1" dirty="0">
                <a:solidFill>
                  <a:srgbClr val="FF0000"/>
                </a:solidFill>
              </a:endParaRPr>
            </a:p>
          </p:txBody>
        </p:sp>
        <p:sp>
          <p:nvSpPr>
            <p:cNvPr id="8" name="テキスト ボックス 7"/>
            <p:cNvSpPr txBox="1"/>
            <p:nvPr/>
          </p:nvSpPr>
          <p:spPr>
            <a:xfrm>
              <a:off x="5303127" y="5747992"/>
              <a:ext cx="1522981" cy="369332"/>
            </a:xfrm>
            <a:prstGeom prst="rect">
              <a:avLst/>
            </a:prstGeom>
            <a:noFill/>
          </p:spPr>
          <p:txBody>
            <a:bodyPr wrap="none" rtlCol="0">
              <a:spAutoFit/>
            </a:bodyPr>
            <a:lstStyle/>
            <a:p>
              <a:r>
                <a:rPr kumimoji="1" lang="en-US" altLang="ja-JP" b="1" dirty="0" err="1" smtClean="0">
                  <a:solidFill>
                    <a:srgbClr val="FF0000"/>
                  </a:solidFill>
                </a:rPr>
                <a:t>Cotabato</a:t>
              </a:r>
              <a:r>
                <a:rPr kumimoji="1" lang="ja-JP" altLang="en-US" b="1" dirty="0" smtClean="0">
                  <a:solidFill>
                    <a:srgbClr val="FF0000"/>
                  </a:solidFill>
                </a:rPr>
                <a:t>海溝</a:t>
              </a:r>
              <a:endParaRPr kumimoji="1" lang="ja-JP" altLang="en-US" b="1" dirty="0">
                <a:solidFill>
                  <a:srgbClr val="FF0000"/>
                </a:solidFill>
              </a:endParaRPr>
            </a:p>
          </p:txBody>
        </p:sp>
        <p:sp>
          <p:nvSpPr>
            <p:cNvPr id="9" name="テキスト ボックス 8"/>
            <p:cNvSpPr txBox="1"/>
            <p:nvPr/>
          </p:nvSpPr>
          <p:spPr>
            <a:xfrm>
              <a:off x="7380312" y="3310619"/>
              <a:ext cx="1552028" cy="369332"/>
            </a:xfrm>
            <a:prstGeom prst="rect">
              <a:avLst/>
            </a:prstGeom>
            <a:noFill/>
          </p:spPr>
          <p:txBody>
            <a:bodyPr wrap="none" rtlCol="0">
              <a:spAutoFit/>
            </a:bodyPr>
            <a:lstStyle/>
            <a:p>
              <a:r>
                <a:rPr lang="ja-JP" altLang="en-US" b="1" dirty="0">
                  <a:solidFill>
                    <a:srgbClr val="FF0000"/>
                  </a:solidFill>
                </a:rPr>
                <a:t>フィリピン</a:t>
              </a:r>
              <a:r>
                <a:rPr kumimoji="1" lang="ja-JP" altLang="en-US" b="1" dirty="0" smtClean="0">
                  <a:solidFill>
                    <a:srgbClr val="FF0000"/>
                  </a:solidFill>
                </a:rPr>
                <a:t>海溝</a:t>
              </a:r>
              <a:endParaRPr kumimoji="1" lang="ja-JP" altLang="en-US" b="1" dirty="0">
                <a:solidFill>
                  <a:srgbClr val="FF0000"/>
                </a:solidFill>
              </a:endParaRPr>
            </a:p>
          </p:txBody>
        </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114157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21588" y="23387"/>
            <a:ext cx="3826768" cy="1143000"/>
          </a:xfrm>
        </p:spPr>
        <p:txBody>
          <a:bodyPr>
            <a:normAutofit/>
          </a:bodyPr>
          <a:lstStyle/>
          <a:p>
            <a:r>
              <a:rPr lang="ja-JP" altLang="en-US" dirty="0" smtClean="0"/>
              <a:t>ルソン島周辺</a:t>
            </a:r>
            <a:endParaRPr kumimoji="1" lang="ja-JP" altLang="en-US" dirty="0"/>
          </a:p>
        </p:txBody>
      </p:sp>
      <p:pic>
        <p:nvPicPr>
          <p:cNvPr id="1027" name="Picture 3" descr="C:\Users\hirata\Desktop\フィリピンマニラ\Luson.jpg"/>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23526" y="1373920"/>
            <a:ext cx="8609717" cy="5295439"/>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7" name="テキスト ボックス 6"/>
          <p:cNvSpPr txBox="1"/>
          <p:nvPr/>
        </p:nvSpPr>
        <p:spPr>
          <a:xfrm rot="16939682">
            <a:off x="1746018" y="3490328"/>
            <a:ext cx="1542410" cy="369332"/>
          </a:xfrm>
          <a:prstGeom prst="rect">
            <a:avLst/>
          </a:prstGeom>
          <a:noFill/>
        </p:spPr>
        <p:txBody>
          <a:bodyPr wrap="none" rtlCol="0">
            <a:spAutoFit/>
          </a:bodyPr>
          <a:lstStyle/>
          <a:p>
            <a:r>
              <a:rPr kumimoji="1" lang="en-US" altLang="ja-JP" b="1" dirty="0" smtClean="0">
                <a:solidFill>
                  <a:srgbClr val="FF0000"/>
                </a:solidFill>
              </a:rPr>
              <a:t>Manila Trench</a:t>
            </a:r>
            <a:endParaRPr kumimoji="1" lang="ja-JP" altLang="en-US" b="1" dirty="0">
              <a:solidFill>
                <a:srgbClr val="FF0000"/>
              </a:solidFill>
            </a:endParaRPr>
          </a:p>
        </p:txBody>
      </p:sp>
      <p:sp>
        <p:nvSpPr>
          <p:cNvPr id="8" name="テキスト ボックス 7"/>
          <p:cNvSpPr txBox="1"/>
          <p:nvPr/>
        </p:nvSpPr>
        <p:spPr>
          <a:xfrm rot="18249299">
            <a:off x="5105466" y="3967930"/>
            <a:ext cx="1876283" cy="369332"/>
          </a:xfrm>
          <a:prstGeom prst="rect">
            <a:avLst/>
          </a:prstGeom>
          <a:noFill/>
        </p:spPr>
        <p:txBody>
          <a:bodyPr wrap="none" rtlCol="0">
            <a:spAutoFit/>
          </a:bodyPr>
          <a:lstStyle/>
          <a:p>
            <a:r>
              <a:rPr kumimoji="1" lang="en-US" altLang="ja-JP" b="1" dirty="0" smtClean="0">
                <a:solidFill>
                  <a:srgbClr val="FF0000"/>
                </a:solidFill>
              </a:rPr>
              <a:t>East Luzon trough</a:t>
            </a:r>
            <a:endParaRPr kumimoji="1" lang="ja-JP" altLang="en-US" b="1" dirty="0">
              <a:solidFill>
                <a:srgbClr val="FF0000"/>
              </a:solidFill>
            </a:endParaRPr>
          </a:p>
        </p:txBody>
      </p:sp>
      <p:grpSp>
        <p:nvGrpSpPr>
          <p:cNvPr id="9" name="グループ化 8"/>
          <p:cNvGrpSpPr/>
          <p:nvPr/>
        </p:nvGrpSpPr>
        <p:grpSpPr>
          <a:xfrm>
            <a:off x="2980516" y="2239835"/>
            <a:ext cx="650553" cy="4064390"/>
            <a:chOff x="2980516" y="2239835"/>
            <a:chExt cx="650553" cy="4064390"/>
          </a:xfrm>
        </p:grpSpPr>
        <p:sp>
          <p:nvSpPr>
            <p:cNvPr id="10" name="テキスト ボックス 9"/>
            <p:cNvSpPr txBox="1"/>
            <p:nvPr/>
          </p:nvSpPr>
          <p:spPr>
            <a:xfrm rot="18455053">
              <a:off x="2830048" y="2779246"/>
              <a:ext cx="1340432" cy="261610"/>
            </a:xfrm>
            <a:prstGeom prst="rect">
              <a:avLst/>
            </a:prstGeom>
            <a:noFill/>
          </p:spPr>
          <p:txBody>
            <a:bodyPr wrap="none" rtlCol="0">
              <a:spAutoFit/>
            </a:bodyPr>
            <a:lstStyle/>
            <a:p>
              <a:r>
                <a:rPr kumimoji="1" lang="en-US" altLang="ja-JP" sz="1100" b="1" dirty="0" smtClean="0">
                  <a:solidFill>
                    <a:srgbClr val="FF0000"/>
                  </a:solidFill>
                </a:rPr>
                <a:t>North Luzon Trough</a:t>
              </a:r>
              <a:endParaRPr kumimoji="1" lang="ja-JP" altLang="en-US" sz="1100" b="1" dirty="0">
                <a:solidFill>
                  <a:srgbClr val="FF0000"/>
                </a:solidFill>
              </a:endParaRPr>
            </a:p>
          </p:txBody>
        </p:sp>
        <p:sp>
          <p:nvSpPr>
            <p:cNvPr id="11" name="テキスト ボックス 10"/>
            <p:cNvSpPr txBox="1"/>
            <p:nvPr/>
          </p:nvSpPr>
          <p:spPr>
            <a:xfrm rot="5229091">
              <a:off x="2426903" y="5473613"/>
              <a:ext cx="1384225" cy="276999"/>
            </a:xfrm>
            <a:prstGeom prst="rect">
              <a:avLst/>
            </a:prstGeom>
            <a:noFill/>
          </p:spPr>
          <p:txBody>
            <a:bodyPr wrap="none" rtlCol="0">
              <a:spAutoFit/>
            </a:bodyPr>
            <a:lstStyle/>
            <a:p>
              <a:r>
                <a:rPr lang="en-US" altLang="ja-JP" sz="1200" b="1" dirty="0" smtClean="0">
                  <a:solidFill>
                    <a:srgbClr val="FF0000"/>
                  </a:solidFill>
                </a:rPr>
                <a:t>West Luzon trough</a:t>
              </a:r>
              <a:endParaRPr kumimoji="1" lang="ja-JP" altLang="en-US" sz="1200" b="1" dirty="0">
                <a:solidFill>
                  <a:srgbClr val="FF0000"/>
                </a:solidFill>
              </a:endParaRPr>
            </a:p>
          </p:txBody>
        </p:sp>
      </p:grpSp>
      <p:grpSp>
        <p:nvGrpSpPr>
          <p:cNvPr id="12" name="グループ化 11"/>
          <p:cNvGrpSpPr/>
          <p:nvPr/>
        </p:nvGrpSpPr>
        <p:grpSpPr>
          <a:xfrm>
            <a:off x="3770071" y="2896594"/>
            <a:ext cx="1115538" cy="2583050"/>
            <a:chOff x="3770071" y="2896594"/>
            <a:chExt cx="1115538" cy="2583050"/>
          </a:xfrm>
        </p:grpSpPr>
        <p:sp>
          <p:nvSpPr>
            <p:cNvPr id="13" name="テキスト ボックス 12"/>
            <p:cNvSpPr txBox="1"/>
            <p:nvPr/>
          </p:nvSpPr>
          <p:spPr>
            <a:xfrm rot="4501451">
              <a:off x="3252272" y="4684846"/>
              <a:ext cx="1312597" cy="276999"/>
            </a:xfrm>
            <a:prstGeom prst="rect">
              <a:avLst/>
            </a:prstGeom>
            <a:noFill/>
          </p:spPr>
          <p:txBody>
            <a:bodyPr wrap="square" rtlCol="0">
              <a:spAutoFit/>
            </a:bodyPr>
            <a:lstStyle/>
            <a:p>
              <a:r>
                <a:rPr kumimoji="1" lang="en-US" altLang="ja-JP" sz="1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Central Valley</a:t>
              </a:r>
              <a:endParaRPr kumimoji="1" lang="ja-JP" altLang="en-US" sz="1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4" name="テキスト ボックス 13"/>
            <p:cNvSpPr txBox="1"/>
            <p:nvPr/>
          </p:nvSpPr>
          <p:spPr>
            <a:xfrm rot="4670868">
              <a:off x="4090811" y="3414393"/>
              <a:ext cx="1312597" cy="276999"/>
            </a:xfrm>
            <a:prstGeom prst="rect">
              <a:avLst/>
            </a:prstGeom>
            <a:noFill/>
          </p:spPr>
          <p:txBody>
            <a:bodyPr wrap="square" rtlCol="0">
              <a:spAutoFit/>
            </a:bodyPr>
            <a:lstStyle/>
            <a:p>
              <a:r>
                <a:rPr kumimoji="1" lang="en-US" altLang="ja-JP" sz="1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Cagayan Valley</a:t>
              </a:r>
              <a:endParaRPr kumimoji="1" lang="ja-JP" altLang="en-US" sz="1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grpSp>
        <p:nvGrpSpPr>
          <p:cNvPr id="15" name="グループ化 14"/>
          <p:cNvGrpSpPr/>
          <p:nvPr/>
        </p:nvGrpSpPr>
        <p:grpSpPr>
          <a:xfrm>
            <a:off x="3398151" y="2910050"/>
            <a:ext cx="1885936" cy="2715312"/>
            <a:chOff x="1099616" y="3553100"/>
            <a:chExt cx="1885936" cy="2715312"/>
          </a:xfrm>
        </p:grpSpPr>
        <p:sp>
          <p:nvSpPr>
            <p:cNvPr id="16" name="テキスト ボックス 15"/>
            <p:cNvSpPr txBox="1"/>
            <p:nvPr/>
          </p:nvSpPr>
          <p:spPr>
            <a:xfrm rot="4501451">
              <a:off x="581817" y="5473614"/>
              <a:ext cx="1312597" cy="276999"/>
            </a:xfrm>
            <a:prstGeom prst="rect">
              <a:avLst/>
            </a:prstGeom>
            <a:noFill/>
          </p:spPr>
          <p:txBody>
            <a:bodyPr wrap="square" rtlCol="0">
              <a:spAutoFit/>
            </a:bodyPr>
            <a:lstStyle/>
            <a:p>
              <a:r>
                <a:rPr kumimoji="1" lang="en-US" altLang="ja-JP" sz="12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Zambales</a:t>
              </a:r>
              <a:r>
                <a:rPr kumimoji="1" lang="en-US" altLang="ja-JP" sz="1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Range</a:t>
              </a:r>
              <a:endParaRPr kumimoji="1" lang="ja-JP" altLang="en-US" sz="1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7" name="テキスト ボックス 16"/>
            <p:cNvSpPr txBox="1"/>
            <p:nvPr/>
          </p:nvSpPr>
          <p:spPr>
            <a:xfrm rot="4501451">
              <a:off x="895564" y="4590909"/>
              <a:ext cx="2102885" cy="276999"/>
            </a:xfrm>
            <a:prstGeom prst="rect">
              <a:avLst/>
            </a:prstGeom>
            <a:noFill/>
          </p:spPr>
          <p:txBody>
            <a:bodyPr wrap="square" rtlCol="0">
              <a:spAutoFit/>
            </a:bodyPr>
            <a:lstStyle/>
            <a:p>
              <a:r>
                <a:rPr kumimoji="1" lang="en-US" altLang="ja-JP" sz="1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Cordillera Central</a:t>
              </a:r>
              <a:endParaRPr kumimoji="1" lang="ja-JP" altLang="en-US" sz="1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8" name="テキスト ボックス 17"/>
            <p:cNvSpPr txBox="1"/>
            <p:nvPr/>
          </p:nvSpPr>
          <p:spPr>
            <a:xfrm rot="4670868">
              <a:off x="2190754" y="4070899"/>
              <a:ext cx="1312597" cy="276999"/>
            </a:xfrm>
            <a:prstGeom prst="rect">
              <a:avLst/>
            </a:prstGeom>
            <a:noFill/>
          </p:spPr>
          <p:txBody>
            <a:bodyPr wrap="square" rtlCol="0">
              <a:spAutoFit/>
            </a:bodyPr>
            <a:lstStyle/>
            <a:p>
              <a:r>
                <a:rPr lang="en-US" altLang="ja-JP" sz="1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Sierra Madre</a:t>
              </a:r>
              <a:endParaRPr kumimoji="1" lang="ja-JP" altLang="en-US" sz="1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sp>
        <p:nvSpPr>
          <p:cNvPr id="19" name="テキスト ボックス 18"/>
          <p:cNvSpPr txBox="1"/>
          <p:nvPr/>
        </p:nvSpPr>
        <p:spPr>
          <a:xfrm rot="2992727">
            <a:off x="3943984" y="5749155"/>
            <a:ext cx="2102885" cy="276999"/>
          </a:xfrm>
          <a:prstGeom prst="rect">
            <a:avLst/>
          </a:prstGeom>
          <a:noFill/>
        </p:spPr>
        <p:txBody>
          <a:bodyPr wrap="square" rtlCol="0">
            <a:spAutoFit/>
          </a:bodyPr>
          <a:lstStyle/>
          <a:p>
            <a:r>
              <a:rPr kumimoji="1" lang="en-US" altLang="ja-JP" sz="1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Philippine Fault</a:t>
            </a:r>
            <a:endParaRPr kumimoji="1" lang="ja-JP" altLang="en-US" sz="1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0" name="テキスト ボックス 19"/>
          <p:cNvSpPr txBox="1"/>
          <p:nvPr/>
        </p:nvSpPr>
        <p:spPr>
          <a:xfrm rot="21153159">
            <a:off x="807975" y="5440948"/>
            <a:ext cx="1598515" cy="261610"/>
          </a:xfrm>
          <a:prstGeom prst="rect">
            <a:avLst/>
          </a:prstGeom>
          <a:noFill/>
        </p:spPr>
        <p:txBody>
          <a:bodyPr wrap="none" rtlCol="0">
            <a:spAutoFit/>
          </a:bodyPr>
          <a:lstStyle/>
          <a:p>
            <a:r>
              <a:rPr kumimoji="1" lang="en-US" altLang="ja-JP" sz="1100" b="1" dirty="0" smtClean="0">
                <a:solidFill>
                  <a:srgbClr val="FF0000"/>
                </a:solidFill>
              </a:rPr>
              <a:t>Scarborough seamounts</a:t>
            </a:r>
            <a:endParaRPr kumimoji="1" lang="ja-JP" altLang="en-US" sz="1100" b="1" dirty="0">
              <a:solidFill>
                <a:srgbClr val="FF0000"/>
              </a:solidFill>
            </a:endParaRPr>
          </a:p>
        </p:txBody>
      </p:sp>
      <p:sp>
        <p:nvSpPr>
          <p:cNvPr id="5" name="正方形/長方形 4"/>
          <p:cNvSpPr/>
          <p:nvPr/>
        </p:nvSpPr>
        <p:spPr>
          <a:xfrm>
            <a:off x="2007588" y="1844824"/>
            <a:ext cx="1483098" cy="338554"/>
          </a:xfrm>
          <a:prstGeom prst="rect">
            <a:avLst/>
          </a:prstGeom>
        </p:spPr>
        <p:txBody>
          <a:bodyPr wrap="none">
            <a:spAutoFit/>
          </a:bodyPr>
          <a:lstStyle/>
          <a:p>
            <a:r>
              <a:rPr lang="en-US" altLang="ja-JP" sz="1600" b="1" dirty="0">
                <a:solidFill>
                  <a:srgbClr val="FF0000"/>
                </a:solidFill>
              </a:rPr>
              <a:t>NW </a:t>
            </a:r>
            <a:r>
              <a:rPr lang="en-US" altLang="ja-JP" sz="1600" b="1" dirty="0" smtClean="0">
                <a:solidFill>
                  <a:srgbClr val="FF0000"/>
                </a:solidFill>
              </a:rPr>
              <a:t>Luzon </a:t>
            </a:r>
            <a:r>
              <a:rPr lang="en-US" altLang="ja-JP" sz="1600" b="1" dirty="0">
                <a:solidFill>
                  <a:srgbClr val="FF0000"/>
                </a:solidFill>
              </a:rPr>
              <a:t>OBH</a:t>
            </a:r>
            <a:endParaRPr lang="ja-JP" altLang="en-US" sz="1600" b="1" dirty="0">
              <a:solidFill>
                <a:srgbClr val="FF0000"/>
              </a:solidFill>
            </a:endParaRPr>
          </a:p>
        </p:txBody>
      </p:sp>
      <p:sp>
        <p:nvSpPr>
          <p:cNvPr id="6" name="正方形/長方形 5"/>
          <p:cNvSpPr/>
          <p:nvPr/>
        </p:nvSpPr>
        <p:spPr>
          <a:xfrm>
            <a:off x="6372200" y="4253489"/>
            <a:ext cx="1578061" cy="338554"/>
          </a:xfrm>
          <a:prstGeom prst="rect">
            <a:avLst/>
          </a:prstGeom>
        </p:spPr>
        <p:txBody>
          <a:bodyPr wrap="none">
            <a:spAutoFit/>
          </a:bodyPr>
          <a:lstStyle/>
          <a:p>
            <a:r>
              <a:rPr lang="en-US" altLang="ja-JP" sz="1600" b="1" dirty="0" err="1">
                <a:solidFill>
                  <a:srgbClr val="FF0000"/>
                </a:solidFill>
              </a:rPr>
              <a:t>Benham</a:t>
            </a:r>
            <a:r>
              <a:rPr lang="en-US" altLang="ja-JP" sz="1600" b="1" dirty="0">
                <a:solidFill>
                  <a:srgbClr val="FF0000"/>
                </a:solidFill>
              </a:rPr>
              <a:t> Plateau</a:t>
            </a:r>
            <a:endParaRPr lang="ja-JP" altLang="en-US" sz="1600" b="1" dirty="0">
              <a:solidFill>
                <a:srgbClr val="FF0000"/>
              </a:solidFill>
            </a:endParaRPr>
          </a:p>
        </p:txBody>
      </p:sp>
      <p:cxnSp>
        <p:nvCxnSpPr>
          <p:cNvPr id="22" name="直線矢印コネクタ 21"/>
          <p:cNvCxnSpPr/>
          <p:nvPr/>
        </p:nvCxnSpPr>
        <p:spPr>
          <a:xfrm>
            <a:off x="1187624" y="2299151"/>
            <a:ext cx="419608" cy="61090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直線矢印コネクタ 25"/>
          <p:cNvCxnSpPr/>
          <p:nvPr/>
        </p:nvCxnSpPr>
        <p:spPr>
          <a:xfrm flipH="1" flipV="1">
            <a:off x="6932930" y="3172485"/>
            <a:ext cx="447381" cy="696932"/>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8" name="正方形/長方形 27"/>
          <p:cNvSpPr/>
          <p:nvPr/>
        </p:nvSpPr>
        <p:spPr>
          <a:xfrm>
            <a:off x="323526" y="1525263"/>
            <a:ext cx="2246128" cy="461665"/>
          </a:xfrm>
          <a:prstGeom prst="rect">
            <a:avLst/>
          </a:prstGeom>
        </p:spPr>
        <p:txBody>
          <a:bodyPr wrap="none">
            <a:spAutoFit/>
          </a:bodyPr>
          <a:lstStyle/>
          <a:p>
            <a:r>
              <a:rPr lang="en-US" altLang="ja-JP" sz="2400" b="1" dirty="0" smtClean="0">
                <a:solidFill>
                  <a:srgbClr val="FF0000"/>
                </a:solidFill>
              </a:rPr>
              <a:t>South China Sea</a:t>
            </a:r>
            <a:endParaRPr lang="ja-JP" altLang="en-US" sz="1600" b="1" dirty="0">
              <a:solidFill>
                <a:srgbClr val="FF0000"/>
              </a:solidFill>
            </a:endParaRPr>
          </a:p>
        </p:txBody>
      </p:sp>
      <p:sp>
        <p:nvSpPr>
          <p:cNvPr id="29" name="正方形/長方形 28"/>
          <p:cNvSpPr/>
          <p:nvPr/>
        </p:nvSpPr>
        <p:spPr>
          <a:xfrm>
            <a:off x="6687115" y="2604601"/>
            <a:ext cx="1988045" cy="461665"/>
          </a:xfrm>
          <a:prstGeom prst="rect">
            <a:avLst/>
          </a:prstGeom>
        </p:spPr>
        <p:txBody>
          <a:bodyPr wrap="none">
            <a:spAutoFit/>
          </a:bodyPr>
          <a:lstStyle/>
          <a:p>
            <a:r>
              <a:rPr lang="en-US" altLang="ja-JP" sz="2400" b="1" dirty="0" smtClean="0">
                <a:solidFill>
                  <a:srgbClr val="FF0000"/>
                </a:solidFill>
              </a:rPr>
              <a:t>Philippine Sea</a:t>
            </a:r>
            <a:endParaRPr lang="ja-JP" altLang="en-US" sz="1600" b="1" dirty="0">
              <a:solidFill>
                <a:srgbClr val="FF0000"/>
              </a:solidFill>
            </a:endParaRPr>
          </a:p>
        </p:txBody>
      </p:sp>
      <p:sp>
        <p:nvSpPr>
          <p:cNvPr id="31" name="コンテンツ プレースホルダー 2"/>
          <p:cNvSpPr>
            <a:spLocks noGrp="1"/>
          </p:cNvSpPr>
          <p:nvPr>
            <p:ph idx="1"/>
          </p:nvPr>
        </p:nvSpPr>
        <p:spPr>
          <a:xfrm>
            <a:off x="3119015" y="164745"/>
            <a:ext cx="5986951" cy="1344948"/>
          </a:xfrm>
        </p:spPr>
        <p:txBody>
          <a:bodyPr>
            <a:normAutofit fontScale="47500" lnSpcReduction="20000"/>
          </a:bodyPr>
          <a:lstStyle/>
          <a:p>
            <a:pPr marL="457200" lvl="1" indent="0">
              <a:buNone/>
            </a:pPr>
            <a:r>
              <a:rPr kumimoji="1" lang="en-US" altLang="ja-JP" dirty="0" smtClean="0"/>
              <a:t>Scarborough Seamounts</a:t>
            </a:r>
            <a:r>
              <a:rPr kumimoji="1" lang="ja-JP" altLang="en-US" dirty="0" smtClean="0"/>
              <a:t>は</a:t>
            </a:r>
            <a:r>
              <a:rPr kumimoji="1" lang="en-US" altLang="ja-JP" dirty="0" smtClean="0"/>
              <a:t>South china sea</a:t>
            </a:r>
            <a:r>
              <a:rPr kumimoji="1" lang="ja-JP" altLang="en-US" dirty="0" smtClean="0"/>
              <a:t>のかつての</a:t>
            </a:r>
            <a:r>
              <a:rPr kumimoji="1" lang="en-US" altLang="ja-JP" dirty="0" smtClean="0"/>
              <a:t>spreading center</a:t>
            </a:r>
          </a:p>
          <a:p>
            <a:pPr marL="457200" lvl="1" indent="0">
              <a:buNone/>
            </a:pPr>
            <a:r>
              <a:rPr lang="en-US" altLang="ja-JP" dirty="0"/>
              <a:t>Scarborough </a:t>
            </a:r>
            <a:r>
              <a:rPr lang="en-US" altLang="ja-JP" dirty="0" smtClean="0"/>
              <a:t>Seamounts</a:t>
            </a:r>
            <a:r>
              <a:rPr lang="ja-JP" altLang="en-US" dirty="0" smtClean="0"/>
              <a:t>の衝突によって</a:t>
            </a:r>
            <a:r>
              <a:rPr lang="en-US" altLang="ja-JP" dirty="0" smtClean="0"/>
              <a:t>Luzon trough</a:t>
            </a:r>
            <a:r>
              <a:rPr lang="ja-JP" altLang="en-US" dirty="0" smtClean="0"/>
              <a:t>が南北に切られる</a:t>
            </a:r>
            <a:endParaRPr kumimoji="1" lang="en-US" altLang="ja-JP" dirty="0" smtClean="0"/>
          </a:p>
          <a:p>
            <a:pPr marL="457200" lvl="1" indent="0">
              <a:buNone/>
            </a:pPr>
            <a:r>
              <a:rPr kumimoji="1" lang="en-US" altLang="ja-JP" dirty="0" smtClean="0"/>
              <a:t>NW </a:t>
            </a:r>
            <a:r>
              <a:rPr kumimoji="1" lang="en-US" altLang="ja-JP" dirty="0" err="1" smtClean="0"/>
              <a:t>Luson</a:t>
            </a:r>
            <a:r>
              <a:rPr kumimoji="1" lang="en-US" altLang="ja-JP" dirty="0" smtClean="0"/>
              <a:t> OBH</a:t>
            </a:r>
            <a:r>
              <a:rPr kumimoji="1" lang="ja-JP" altLang="en-US" dirty="0" smtClean="0"/>
              <a:t>はマニラ海溝の北進に伴って生じた</a:t>
            </a:r>
            <a:r>
              <a:rPr lang="ja-JP" altLang="en-US" dirty="0" smtClean="0"/>
              <a:t>地形</a:t>
            </a:r>
            <a:endParaRPr lang="en-US" altLang="ja-JP" dirty="0" smtClean="0"/>
          </a:p>
          <a:p>
            <a:pPr marL="457200" lvl="1" indent="0">
              <a:buNone/>
            </a:pPr>
            <a:r>
              <a:rPr lang="en-US" altLang="ja-JP" dirty="0" err="1" smtClean="0"/>
              <a:t>Benham</a:t>
            </a:r>
            <a:r>
              <a:rPr lang="en-US" altLang="ja-JP" dirty="0" smtClean="0"/>
              <a:t> Plateau</a:t>
            </a:r>
            <a:r>
              <a:rPr lang="ja-JP" altLang="en-US" dirty="0" smtClean="0"/>
              <a:t>　は東ルソン海溝に沈み込み中？</a:t>
            </a:r>
            <a:endParaRPr lang="en-US" altLang="ja-JP" dirty="0"/>
          </a:p>
          <a:p>
            <a:pPr marL="457200" lvl="1" indent="0">
              <a:buNone/>
            </a:pPr>
            <a:r>
              <a:rPr lang="en-US" altLang="ja-JP" dirty="0" smtClean="0"/>
              <a:t>Philippine </a:t>
            </a:r>
            <a:r>
              <a:rPr lang="en-US" altLang="ja-JP" dirty="0"/>
              <a:t>Fault zone </a:t>
            </a:r>
            <a:r>
              <a:rPr lang="ja-JP" altLang="en-US" dirty="0"/>
              <a:t>は</a:t>
            </a:r>
            <a:r>
              <a:rPr lang="en-US" altLang="ja-JP" dirty="0"/>
              <a:t>Mid Miocene</a:t>
            </a:r>
            <a:r>
              <a:rPr lang="ja-JP" altLang="en-US" dirty="0"/>
              <a:t>に</a:t>
            </a:r>
            <a:r>
              <a:rPr lang="ja-JP" altLang="en-US" dirty="0" smtClean="0"/>
              <a:t>形成</a:t>
            </a:r>
            <a:endParaRPr lang="en-US" altLang="ja-JP" dirty="0" smtClean="0"/>
          </a:p>
          <a:p>
            <a:pPr marL="457200" lvl="1" indent="0">
              <a:buNone/>
            </a:pPr>
            <a:endParaRPr kumimoji="1" lang="ja-JP" alt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03959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1000"/>
                                        <p:tgtEl>
                                          <p:spTgt spid="26"/>
                                        </p:tgtEl>
                                      </p:cBhvr>
                                    </p:animEffect>
                                    <p:anim calcmode="lin" valueType="num">
                                      <p:cBhvr>
                                        <p:cTn id="25" dur="1000" fill="hold"/>
                                        <p:tgtEl>
                                          <p:spTgt spid="26"/>
                                        </p:tgtEl>
                                        <p:attrNameLst>
                                          <p:attrName>ppt_x</p:attrName>
                                        </p:attrNameLst>
                                      </p:cBhvr>
                                      <p:tavLst>
                                        <p:tav tm="0">
                                          <p:val>
                                            <p:strVal val="#ppt_x"/>
                                          </p:val>
                                        </p:tav>
                                        <p:tav tm="100000">
                                          <p:val>
                                            <p:strVal val="#ppt_x"/>
                                          </p:val>
                                        </p:tav>
                                      </p:tavLst>
                                    </p:anim>
                                    <p:anim calcmode="lin" valueType="num">
                                      <p:cBhvr>
                                        <p:cTn id="2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1000"/>
                                        <p:tgtEl>
                                          <p:spTgt spid="15"/>
                                        </p:tgtEl>
                                      </p:cBhvr>
                                    </p:animEffect>
                                    <p:anim calcmode="lin" valueType="num">
                                      <p:cBhvr>
                                        <p:cTn id="46" dur="1000" fill="hold"/>
                                        <p:tgtEl>
                                          <p:spTgt spid="15"/>
                                        </p:tgtEl>
                                        <p:attrNameLst>
                                          <p:attrName>ppt_x</p:attrName>
                                        </p:attrNameLst>
                                      </p:cBhvr>
                                      <p:tavLst>
                                        <p:tav tm="0">
                                          <p:val>
                                            <p:strVal val="#ppt_x"/>
                                          </p:val>
                                        </p:tav>
                                        <p:tav tm="100000">
                                          <p:val>
                                            <p:strVal val="#ppt_x"/>
                                          </p:val>
                                        </p:tav>
                                      </p:tavLst>
                                    </p:anim>
                                    <p:anim calcmode="lin" valueType="num">
                                      <p:cBhvr>
                                        <p:cTn id="4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1000"/>
                                        <p:tgtEl>
                                          <p:spTgt spid="12"/>
                                        </p:tgtEl>
                                      </p:cBhvr>
                                    </p:animEffect>
                                    <p:anim calcmode="lin" valueType="num">
                                      <p:cBhvr>
                                        <p:cTn id="53" dur="1000" fill="hold"/>
                                        <p:tgtEl>
                                          <p:spTgt spid="12"/>
                                        </p:tgtEl>
                                        <p:attrNameLst>
                                          <p:attrName>ppt_x</p:attrName>
                                        </p:attrNameLst>
                                      </p:cBhvr>
                                      <p:tavLst>
                                        <p:tav tm="0">
                                          <p:val>
                                            <p:strVal val="#ppt_x"/>
                                          </p:val>
                                        </p:tav>
                                        <p:tav tm="100000">
                                          <p:val>
                                            <p:strVal val="#ppt_x"/>
                                          </p:val>
                                        </p:tav>
                                      </p:tavLst>
                                    </p:anim>
                                    <p:anim calcmode="lin" valueType="num">
                                      <p:cBhvr>
                                        <p:cTn id="5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fade">
                                      <p:cBhvr>
                                        <p:cTn id="59" dur="1000"/>
                                        <p:tgtEl>
                                          <p:spTgt spid="8"/>
                                        </p:tgtEl>
                                      </p:cBhvr>
                                    </p:animEffect>
                                    <p:anim calcmode="lin" valueType="num">
                                      <p:cBhvr>
                                        <p:cTn id="60" dur="1000" fill="hold"/>
                                        <p:tgtEl>
                                          <p:spTgt spid="8"/>
                                        </p:tgtEl>
                                        <p:attrNameLst>
                                          <p:attrName>ppt_x</p:attrName>
                                        </p:attrNameLst>
                                      </p:cBhvr>
                                      <p:tavLst>
                                        <p:tav tm="0">
                                          <p:val>
                                            <p:strVal val="#ppt_x"/>
                                          </p:val>
                                        </p:tav>
                                        <p:tav tm="100000">
                                          <p:val>
                                            <p:strVal val="#ppt_x"/>
                                          </p:val>
                                        </p:tav>
                                      </p:tavLst>
                                    </p:anim>
                                    <p:anim calcmode="lin" valueType="num">
                                      <p:cBhvr>
                                        <p:cTn id="6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fade">
                                      <p:cBhvr>
                                        <p:cTn id="66" dur="1000"/>
                                        <p:tgtEl>
                                          <p:spTgt spid="20"/>
                                        </p:tgtEl>
                                      </p:cBhvr>
                                    </p:animEffect>
                                    <p:anim calcmode="lin" valueType="num">
                                      <p:cBhvr>
                                        <p:cTn id="67" dur="1000" fill="hold"/>
                                        <p:tgtEl>
                                          <p:spTgt spid="20"/>
                                        </p:tgtEl>
                                        <p:attrNameLst>
                                          <p:attrName>ppt_x</p:attrName>
                                        </p:attrNameLst>
                                      </p:cBhvr>
                                      <p:tavLst>
                                        <p:tav tm="0">
                                          <p:val>
                                            <p:strVal val="#ppt_x"/>
                                          </p:val>
                                        </p:tav>
                                        <p:tav tm="100000">
                                          <p:val>
                                            <p:strVal val="#ppt_x"/>
                                          </p:val>
                                        </p:tav>
                                      </p:tavLst>
                                    </p:anim>
                                    <p:anim calcmode="lin" valueType="num">
                                      <p:cBhvr>
                                        <p:cTn id="68" dur="1000" fill="hold"/>
                                        <p:tgtEl>
                                          <p:spTgt spid="20"/>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31">
                                            <p:txEl>
                                              <p:pRg st="0" end="0"/>
                                            </p:txEl>
                                          </p:spTgt>
                                        </p:tgtEl>
                                        <p:attrNameLst>
                                          <p:attrName>style.visibility</p:attrName>
                                        </p:attrNameLst>
                                      </p:cBhvr>
                                      <p:to>
                                        <p:strVal val="visible"/>
                                      </p:to>
                                    </p:set>
                                    <p:animEffect transition="in" filter="fade">
                                      <p:cBhvr>
                                        <p:cTn id="71" dur="1000"/>
                                        <p:tgtEl>
                                          <p:spTgt spid="31">
                                            <p:txEl>
                                              <p:pRg st="0" end="0"/>
                                            </p:txEl>
                                          </p:spTgt>
                                        </p:tgtEl>
                                      </p:cBhvr>
                                    </p:animEffect>
                                    <p:anim calcmode="lin" valueType="num">
                                      <p:cBhvr>
                                        <p:cTn id="72" dur="1000" fill="hold"/>
                                        <p:tgtEl>
                                          <p:spTgt spid="31">
                                            <p:txEl>
                                              <p:pRg st="0" end="0"/>
                                            </p:txEl>
                                          </p:spTgt>
                                        </p:tgtEl>
                                        <p:attrNameLst>
                                          <p:attrName>ppt_x</p:attrName>
                                        </p:attrNameLst>
                                      </p:cBhvr>
                                      <p:tavLst>
                                        <p:tav tm="0">
                                          <p:val>
                                            <p:strVal val="#ppt_x"/>
                                          </p:val>
                                        </p:tav>
                                        <p:tav tm="100000">
                                          <p:val>
                                            <p:strVal val="#ppt_x"/>
                                          </p:val>
                                        </p:tav>
                                      </p:tavLst>
                                    </p:anim>
                                    <p:anim calcmode="lin" valueType="num">
                                      <p:cBhvr>
                                        <p:cTn id="73" dur="1000" fill="hold"/>
                                        <p:tgtEl>
                                          <p:spTgt spid="31">
                                            <p:txEl>
                                              <p:pRg st="0" end="0"/>
                                            </p:txEl>
                                          </p:spTgt>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31">
                                            <p:txEl>
                                              <p:pRg st="1" end="1"/>
                                            </p:txEl>
                                          </p:spTgt>
                                        </p:tgtEl>
                                        <p:attrNameLst>
                                          <p:attrName>style.visibility</p:attrName>
                                        </p:attrNameLst>
                                      </p:cBhvr>
                                      <p:to>
                                        <p:strVal val="visible"/>
                                      </p:to>
                                    </p:set>
                                    <p:animEffect transition="in" filter="fade">
                                      <p:cBhvr>
                                        <p:cTn id="76" dur="1000"/>
                                        <p:tgtEl>
                                          <p:spTgt spid="31">
                                            <p:txEl>
                                              <p:pRg st="1" end="1"/>
                                            </p:txEl>
                                          </p:spTgt>
                                        </p:tgtEl>
                                      </p:cBhvr>
                                    </p:animEffect>
                                    <p:anim calcmode="lin" valueType="num">
                                      <p:cBhvr>
                                        <p:cTn id="77" dur="1000" fill="hold"/>
                                        <p:tgtEl>
                                          <p:spTgt spid="31">
                                            <p:txEl>
                                              <p:pRg st="1" end="1"/>
                                            </p:txEl>
                                          </p:spTgt>
                                        </p:tgtEl>
                                        <p:attrNameLst>
                                          <p:attrName>ppt_x</p:attrName>
                                        </p:attrNameLst>
                                      </p:cBhvr>
                                      <p:tavLst>
                                        <p:tav tm="0">
                                          <p:val>
                                            <p:strVal val="#ppt_x"/>
                                          </p:val>
                                        </p:tav>
                                        <p:tav tm="100000">
                                          <p:val>
                                            <p:strVal val="#ppt_x"/>
                                          </p:val>
                                        </p:tav>
                                      </p:tavLst>
                                    </p:anim>
                                    <p:anim calcmode="lin" valueType="num">
                                      <p:cBhvr>
                                        <p:cTn id="78" dur="1000" fill="hold"/>
                                        <p:tgtEl>
                                          <p:spTgt spid="3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5"/>
                                        </p:tgtEl>
                                        <p:attrNameLst>
                                          <p:attrName>style.visibility</p:attrName>
                                        </p:attrNameLst>
                                      </p:cBhvr>
                                      <p:to>
                                        <p:strVal val="visible"/>
                                      </p:to>
                                    </p:set>
                                    <p:animEffect transition="in" filter="fade">
                                      <p:cBhvr>
                                        <p:cTn id="83" dur="1000"/>
                                        <p:tgtEl>
                                          <p:spTgt spid="5"/>
                                        </p:tgtEl>
                                      </p:cBhvr>
                                    </p:animEffect>
                                    <p:anim calcmode="lin" valueType="num">
                                      <p:cBhvr>
                                        <p:cTn id="84" dur="1000" fill="hold"/>
                                        <p:tgtEl>
                                          <p:spTgt spid="5"/>
                                        </p:tgtEl>
                                        <p:attrNameLst>
                                          <p:attrName>ppt_x</p:attrName>
                                        </p:attrNameLst>
                                      </p:cBhvr>
                                      <p:tavLst>
                                        <p:tav tm="0">
                                          <p:val>
                                            <p:strVal val="#ppt_x"/>
                                          </p:val>
                                        </p:tav>
                                        <p:tav tm="100000">
                                          <p:val>
                                            <p:strVal val="#ppt_x"/>
                                          </p:val>
                                        </p:tav>
                                      </p:tavLst>
                                    </p:anim>
                                    <p:anim calcmode="lin" valueType="num">
                                      <p:cBhvr>
                                        <p:cTn id="85" dur="1000" fill="hold"/>
                                        <p:tgtEl>
                                          <p:spTgt spid="5"/>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31">
                                            <p:txEl>
                                              <p:pRg st="2" end="2"/>
                                            </p:txEl>
                                          </p:spTgt>
                                        </p:tgtEl>
                                        <p:attrNameLst>
                                          <p:attrName>style.visibility</p:attrName>
                                        </p:attrNameLst>
                                      </p:cBhvr>
                                      <p:to>
                                        <p:strVal val="visible"/>
                                      </p:to>
                                    </p:set>
                                    <p:animEffect transition="in" filter="fade">
                                      <p:cBhvr>
                                        <p:cTn id="88" dur="1000"/>
                                        <p:tgtEl>
                                          <p:spTgt spid="31">
                                            <p:txEl>
                                              <p:pRg st="2" end="2"/>
                                            </p:txEl>
                                          </p:spTgt>
                                        </p:tgtEl>
                                      </p:cBhvr>
                                    </p:animEffect>
                                    <p:anim calcmode="lin" valueType="num">
                                      <p:cBhvr>
                                        <p:cTn id="89" dur="1000" fill="hold"/>
                                        <p:tgtEl>
                                          <p:spTgt spid="31">
                                            <p:txEl>
                                              <p:pRg st="2" end="2"/>
                                            </p:txEl>
                                          </p:spTgt>
                                        </p:tgtEl>
                                        <p:attrNameLst>
                                          <p:attrName>ppt_x</p:attrName>
                                        </p:attrNameLst>
                                      </p:cBhvr>
                                      <p:tavLst>
                                        <p:tav tm="0">
                                          <p:val>
                                            <p:strVal val="#ppt_x"/>
                                          </p:val>
                                        </p:tav>
                                        <p:tav tm="100000">
                                          <p:val>
                                            <p:strVal val="#ppt_x"/>
                                          </p:val>
                                        </p:tav>
                                      </p:tavLst>
                                    </p:anim>
                                    <p:anim calcmode="lin" valueType="num">
                                      <p:cBhvr>
                                        <p:cTn id="90" dur="1000" fill="hold"/>
                                        <p:tgtEl>
                                          <p:spTgt spid="3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grpId="0" nodeType="clickEffect">
                                  <p:stCondLst>
                                    <p:cond delay="0"/>
                                  </p:stCondLst>
                                  <p:childTnLst>
                                    <p:set>
                                      <p:cBhvr>
                                        <p:cTn id="94" dur="1" fill="hold">
                                          <p:stCondLst>
                                            <p:cond delay="0"/>
                                          </p:stCondLst>
                                        </p:cTn>
                                        <p:tgtEl>
                                          <p:spTgt spid="6"/>
                                        </p:tgtEl>
                                        <p:attrNameLst>
                                          <p:attrName>style.visibility</p:attrName>
                                        </p:attrNameLst>
                                      </p:cBhvr>
                                      <p:to>
                                        <p:strVal val="visible"/>
                                      </p:to>
                                    </p:set>
                                    <p:animEffect transition="in" filter="fade">
                                      <p:cBhvr>
                                        <p:cTn id="95" dur="1000"/>
                                        <p:tgtEl>
                                          <p:spTgt spid="6"/>
                                        </p:tgtEl>
                                      </p:cBhvr>
                                    </p:animEffect>
                                    <p:anim calcmode="lin" valueType="num">
                                      <p:cBhvr>
                                        <p:cTn id="96" dur="1000" fill="hold"/>
                                        <p:tgtEl>
                                          <p:spTgt spid="6"/>
                                        </p:tgtEl>
                                        <p:attrNameLst>
                                          <p:attrName>ppt_x</p:attrName>
                                        </p:attrNameLst>
                                      </p:cBhvr>
                                      <p:tavLst>
                                        <p:tav tm="0">
                                          <p:val>
                                            <p:strVal val="#ppt_x"/>
                                          </p:val>
                                        </p:tav>
                                        <p:tav tm="100000">
                                          <p:val>
                                            <p:strVal val="#ppt_x"/>
                                          </p:val>
                                        </p:tav>
                                      </p:tavLst>
                                    </p:anim>
                                    <p:anim calcmode="lin" valueType="num">
                                      <p:cBhvr>
                                        <p:cTn id="97" dur="1000" fill="hold"/>
                                        <p:tgtEl>
                                          <p:spTgt spid="6"/>
                                        </p:tgtEl>
                                        <p:attrNameLst>
                                          <p:attrName>ppt_y</p:attrName>
                                        </p:attrNameLst>
                                      </p:cBhvr>
                                      <p:tavLst>
                                        <p:tav tm="0">
                                          <p:val>
                                            <p:strVal val="#ppt_y+.1"/>
                                          </p:val>
                                        </p:tav>
                                        <p:tav tm="100000">
                                          <p:val>
                                            <p:strVal val="#ppt_y"/>
                                          </p:val>
                                        </p:tav>
                                      </p:tavLst>
                                    </p:anim>
                                  </p:childTnLst>
                                </p:cTn>
                              </p:par>
                              <p:par>
                                <p:cTn id="98" presetID="42" presetClass="entr" presetSubtype="0" fill="hold" grpId="0" nodeType="withEffect">
                                  <p:stCondLst>
                                    <p:cond delay="0"/>
                                  </p:stCondLst>
                                  <p:childTnLst>
                                    <p:set>
                                      <p:cBhvr>
                                        <p:cTn id="99" dur="1" fill="hold">
                                          <p:stCondLst>
                                            <p:cond delay="0"/>
                                          </p:stCondLst>
                                        </p:cTn>
                                        <p:tgtEl>
                                          <p:spTgt spid="31">
                                            <p:txEl>
                                              <p:pRg st="3" end="3"/>
                                            </p:txEl>
                                          </p:spTgt>
                                        </p:tgtEl>
                                        <p:attrNameLst>
                                          <p:attrName>style.visibility</p:attrName>
                                        </p:attrNameLst>
                                      </p:cBhvr>
                                      <p:to>
                                        <p:strVal val="visible"/>
                                      </p:to>
                                    </p:set>
                                    <p:animEffect transition="in" filter="fade">
                                      <p:cBhvr>
                                        <p:cTn id="100" dur="1000"/>
                                        <p:tgtEl>
                                          <p:spTgt spid="31">
                                            <p:txEl>
                                              <p:pRg st="3" end="3"/>
                                            </p:txEl>
                                          </p:spTgt>
                                        </p:tgtEl>
                                      </p:cBhvr>
                                    </p:animEffect>
                                    <p:anim calcmode="lin" valueType="num">
                                      <p:cBhvr>
                                        <p:cTn id="101" dur="1000" fill="hold"/>
                                        <p:tgtEl>
                                          <p:spTgt spid="31">
                                            <p:txEl>
                                              <p:pRg st="3" end="3"/>
                                            </p:txEl>
                                          </p:spTgt>
                                        </p:tgtEl>
                                        <p:attrNameLst>
                                          <p:attrName>ppt_x</p:attrName>
                                        </p:attrNameLst>
                                      </p:cBhvr>
                                      <p:tavLst>
                                        <p:tav tm="0">
                                          <p:val>
                                            <p:strVal val="#ppt_x"/>
                                          </p:val>
                                        </p:tav>
                                        <p:tav tm="100000">
                                          <p:val>
                                            <p:strVal val="#ppt_x"/>
                                          </p:val>
                                        </p:tav>
                                      </p:tavLst>
                                    </p:anim>
                                    <p:anim calcmode="lin" valueType="num">
                                      <p:cBhvr>
                                        <p:cTn id="102" dur="1000" fill="hold"/>
                                        <p:tgtEl>
                                          <p:spTgt spid="3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42" presetClass="entr" presetSubtype="0" fill="hold" grpId="0" nodeType="clickEffect">
                                  <p:stCondLst>
                                    <p:cond delay="0"/>
                                  </p:stCondLst>
                                  <p:childTnLst>
                                    <p:set>
                                      <p:cBhvr>
                                        <p:cTn id="106" dur="1" fill="hold">
                                          <p:stCondLst>
                                            <p:cond delay="0"/>
                                          </p:stCondLst>
                                        </p:cTn>
                                        <p:tgtEl>
                                          <p:spTgt spid="19"/>
                                        </p:tgtEl>
                                        <p:attrNameLst>
                                          <p:attrName>style.visibility</p:attrName>
                                        </p:attrNameLst>
                                      </p:cBhvr>
                                      <p:to>
                                        <p:strVal val="visible"/>
                                      </p:to>
                                    </p:set>
                                    <p:animEffect transition="in" filter="fade">
                                      <p:cBhvr>
                                        <p:cTn id="107" dur="1000"/>
                                        <p:tgtEl>
                                          <p:spTgt spid="19"/>
                                        </p:tgtEl>
                                      </p:cBhvr>
                                    </p:animEffect>
                                    <p:anim calcmode="lin" valueType="num">
                                      <p:cBhvr>
                                        <p:cTn id="108" dur="1000" fill="hold"/>
                                        <p:tgtEl>
                                          <p:spTgt spid="19"/>
                                        </p:tgtEl>
                                        <p:attrNameLst>
                                          <p:attrName>ppt_x</p:attrName>
                                        </p:attrNameLst>
                                      </p:cBhvr>
                                      <p:tavLst>
                                        <p:tav tm="0">
                                          <p:val>
                                            <p:strVal val="#ppt_x"/>
                                          </p:val>
                                        </p:tav>
                                        <p:tav tm="100000">
                                          <p:val>
                                            <p:strVal val="#ppt_x"/>
                                          </p:val>
                                        </p:tav>
                                      </p:tavLst>
                                    </p:anim>
                                    <p:anim calcmode="lin" valueType="num">
                                      <p:cBhvr>
                                        <p:cTn id="109" dur="1000" fill="hold"/>
                                        <p:tgtEl>
                                          <p:spTgt spid="19"/>
                                        </p:tgtEl>
                                        <p:attrNameLst>
                                          <p:attrName>ppt_y</p:attrName>
                                        </p:attrNameLst>
                                      </p:cBhvr>
                                      <p:tavLst>
                                        <p:tav tm="0">
                                          <p:val>
                                            <p:strVal val="#ppt_y+.1"/>
                                          </p:val>
                                        </p:tav>
                                        <p:tav tm="100000">
                                          <p:val>
                                            <p:strVal val="#ppt_y"/>
                                          </p:val>
                                        </p:tav>
                                      </p:tavLst>
                                    </p:anim>
                                  </p:childTnLst>
                                </p:cTn>
                              </p:par>
                              <p:par>
                                <p:cTn id="110" presetID="42" presetClass="entr" presetSubtype="0" fill="hold" grpId="0" nodeType="withEffect">
                                  <p:stCondLst>
                                    <p:cond delay="0"/>
                                  </p:stCondLst>
                                  <p:childTnLst>
                                    <p:set>
                                      <p:cBhvr>
                                        <p:cTn id="111" dur="1" fill="hold">
                                          <p:stCondLst>
                                            <p:cond delay="0"/>
                                          </p:stCondLst>
                                        </p:cTn>
                                        <p:tgtEl>
                                          <p:spTgt spid="31">
                                            <p:txEl>
                                              <p:pRg st="4" end="4"/>
                                            </p:txEl>
                                          </p:spTgt>
                                        </p:tgtEl>
                                        <p:attrNameLst>
                                          <p:attrName>style.visibility</p:attrName>
                                        </p:attrNameLst>
                                      </p:cBhvr>
                                      <p:to>
                                        <p:strVal val="visible"/>
                                      </p:to>
                                    </p:set>
                                    <p:animEffect transition="in" filter="fade">
                                      <p:cBhvr>
                                        <p:cTn id="112" dur="1000"/>
                                        <p:tgtEl>
                                          <p:spTgt spid="31">
                                            <p:txEl>
                                              <p:pRg st="4" end="4"/>
                                            </p:txEl>
                                          </p:spTgt>
                                        </p:tgtEl>
                                      </p:cBhvr>
                                    </p:animEffect>
                                    <p:anim calcmode="lin" valueType="num">
                                      <p:cBhvr>
                                        <p:cTn id="113" dur="1000" fill="hold"/>
                                        <p:tgtEl>
                                          <p:spTgt spid="31">
                                            <p:txEl>
                                              <p:pRg st="4" end="4"/>
                                            </p:txEl>
                                          </p:spTgt>
                                        </p:tgtEl>
                                        <p:attrNameLst>
                                          <p:attrName>ppt_x</p:attrName>
                                        </p:attrNameLst>
                                      </p:cBhvr>
                                      <p:tavLst>
                                        <p:tav tm="0">
                                          <p:val>
                                            <p:strVal val="#ppt_x"/>
                                          </p:val>
                                        </p:tav>
                                        <p:tav tm="100000">
                                          <p:val>
                                            <p:strVal val="#ppt_x"/>
                                          </p:val>
                                        </p:tav>
                                      </p:tavLst>
                                    </p:anim>
                                    <p:anim calcmode="lin" valueType="num">
                                      <p:cBhvr>
                                        <p:cTn id="114" dur="1000" fill="hold"/>
                                        <p:tgtEl>
                                          <p:spTgt spid="3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9" grpId="0"/>
      <p:bldP spid="20" grpId="0"/>
      <p:bldP spid="5" grpId="0"/>
      <p:bldP spid="6" grpId="0"/>
      <p:bldP spid="28" grpId="0"/>
      <p:bldP spid="29" grpId="0"/>
      <p:bldP spid="31" grpId="0" uiExpand="1" build="p"/>
    </p:bld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188640"/>
            <a:ext cx="4258816" cy="1143000"/>
          </a:xfrm>
        </p:spPr>
        <p:txBody>
          <a:bodyPr>
            <a:normAutofit fontScale="90000"/>
          </a:bodyPr>
          <a:lstStyle/>
          <a:p>
            <a:r>
              <a:rPr kumimoji="1" lang="ja-JP" altLang="en-US" dirty="0" smtClean="0"/>
              <a:t>ヴィサヤ諸島</a:t>
            </a:r>
            <a:r>
              <a:rPr kumimoji="1" lang="en-US" altLang="ja-JP" dirty="0" smtClean="0"/>
              <a:t/>
            </a:r>
            <a:br>
              <a:rPr kumimoji="1" lang="en-US" altLang="ja-JP" dirty="0" smtClean="0"/>
            </a:br>
            <a:r>
              <a:rPr kumimoji="1" lang="ja-JP" altLang="en-US" dirty="0" smtClean="0"/>
              <a:t>パラワン諸島周辺</a:t>
            </a:r>
            <a:endParaRPr kumimoji="1" lang="ja-JP" altLang="en-US" dirty="0"/>
          </a:p>
        </p:txBody>
      </p:sp>
      <p:pic>
        <p:nvPicPr>
          <p:cNvPr id="3074" name="Picture 2" descr="C:\Users\hirata\Desktop\フィリピンマニラ\Palawan-vysaya.jpg"/>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83568" y="1700808"/>
            <a:ext cx="7609937" cy="468052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5" name="テキスト ボックス 4"/>
          <p:cNvSpPr txBox="1"/>
          <p:nvPr/>
        </p:nvSpPr>
        <p:spPr>
          <a:xfrm rot="2992727">
            <a:off x="5384142" y="3902569"/>
            <a:ext cx="2102885" cy="276999"/>
          </a:xfrm>
          <a:prstGeom prst="rect">
            <a:avLst/>
          </a:prstGeom>
          <a:noFill/>
        </p:spPr>
        <p:txBody>
          <a:bodyPr wrap="square" rtlCol="0">
            <a:spAutoFit/>
          </a:bodyPr>
          <a:lstStyle/>
          <a:p>
            <a:r>
              <a:rPr kumimoji="1" lang="en-US" altLang="ja-JP" sz="1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Philippine Fault</a:t>
            </a:r>
            <a:endParaRPr kumimoji="1" lang="ja-JP" altLang="en-US" sz="1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 name="正方形/長方形 3"/>
          <p:cNvSpPr/>
          <p:nvPr/>
        </p:nvSpPr>
        <p:spPr>
          <a:xfrm rot="18965142">
            <a:off x="1429844" y="3912980"/>
            <a:ext cx="2310504" cy="1754326"/>
          </a:xfrm>
          <a:prstGeom prst="rect">
            <a:avLst/>
          </a:prstGeom>
        </p:spPr>
        <p:txBody>
          <a:bodyPr wrap="none">
            <a:spAutoFit/>
          </a:bodyPr>
          <a:lstStyle/>
          <a:p>
            <a:r>
              <a:rPr lang="en-US" altLang="ja-JP" b="1" dirty="0">
                <a:solidFill>
                  <a:srgbClr val="FF0000"/>
                </a:solidFill>
              </a:rPr>
              <a:t>Palawan </a:t>
            </a:r>
            <a:r>
              <a:rPr lang="en-US" altLang="ja-JP" b="1" dirty="0" smtClean="0">
                <a:solidFill>
                  <a:srgbClr val="FF0000"/>
                </a:solidFill>
              </a:rPr>
              <a:t>islands</a:t>
            </a:r>
          </a:p>
          <a:p>
            <a:endParaRPr lang="en-US" altLang="ja-JP" b="1" dirty="0">
              <a:solidFill>
                <a:srgbClr val="FF0000"/>
              </a:solidFill>
            </a:endParaRPr>
          </a:p>
          <a:p>
            <a:endParaRPr lang="en-US" altLang="ja-JP" b="1" dirty="0" smtClean="0">
              <a:solidFill>
                <a:srgbClr val="FF0000"/>
              </a:solidFill>
            </a:endParaRPr>
          </a:p>
          <a:p>
            <a:endParaRPr lang="en-US" altLang="ja-JP" b="1" dirty="0">
              <a:solidFill>
                <a:srgbClr val="FF0000"/>
              </a:solidFill>
            </a:endParaRPr>
          </a:p>
          <a:p>
            <a:endParaRPr lang="en-US" altLang="ja-JP" b="1" dirty="0" smtClean="0">
              <a:solidFill>
                <a:srgbClr val="FF0000"/>
              </a:solidFill>
            </a:endParaRPr>
          </a:p>
          <a:p>
            <a:r>
              <a:rPr lang="en-US" altLang="ja-JP" b="1" dirty="0" smtClean="0">
                <a:solidFill>
                  <a:srgbClr val="FF0000"/>
                </a:solidFill>
              </a:rPr>
              <a:t>Cagayan </a:t>
            </a:r>
            <a:r>
              <a:rPr lang="en-US" altLang="ja-JP" b="1" dirty="0">
                <a:solidFill>
                  <a:srgbClr val="FF0000"/>
                </a:solidFill>
              </a:rPr>
              <a:t>de </a:t>
            </a:r>
            <a:r>
              <a:rPr lang="en-US" altLang="ja-JP" b="1" dirty="0" err="1">
                <a:solidFill>
                  <a:srgbClr val="FF0000"/>
                </a:solidFill>
              </a:rPr>
              <a:t>Sule</a:t>
            </a:r>
            <a:r>
              <a:rPr lang="en-US" altLang="ja-JP" b="1" dirty="0">
                <a:solidFill>
                  <a:srgbClr val="FF0000"/>
                </a:solidFill>
              </a:rPr>
              <a:t> </a:t>
            </a:r>
            <a:r>
              <a:rPr lang="en-US" altLang="ja-JP" b="1" dirty="0" smtClean="0">
                <a:solidFill>
                  <a:srgbClr val="FF0000"/>
                </a:solidFill>
              </a:rPr>
              <a:t>Ridge</a:t>
            </a:r>
            <a:endParaRPr lang="ja-JP" altLang="en-US" b="1" dirty="0">
              <a:solidFill>
                <a:srgbClr val="FF0000"/>
              </a:solidFill>
            </a:endParaRPr>
          </a:p>
        </p:txBody>
      </p:sp>
      <p:sp>
        <p:nvSpPr>
          <p:cNvPr id="7" name="テキスト ボックス 6"/>
          <p:cNvSpPr txBox="1"/>
          <p:nvPr/>
        </p:nvSpPr>
        <p:spPr>
          <a:xfrm>
            <a:off x="3563888" y="5445224"/>
            <a:ext cx="1307859" cy="369332"/>
          </a:xfrm>
          <a:prstGeom prst="rect">
            <a:avLst/>
          </a:prstGeom>
          <a:noFill/>
        </p:spPr>
        <p:txBody>
          <a:bodyPr wrap="none" rtlCol="0">
            <a:spAutoFit/>
          </a:bodyPr>
          <a:lstStyle/>
          <a:p>
            <a:r>
              <a:rPr kumimoji="1" lang="en-US" altLang="ja-JP" b="1" dirty="0" smtClean="0">
                <a:solidFill>
                  <a:srgbClr val="FF0000"/>
                </a:solidFill>
              </a:rPr>
              <a:t>Negros</a:t>
            </a:r>
            <a:r>
              <a:rPr kumimoji="1" lang="ja-JP" altLang="en-US" b="1" dirty="0" smtClean="0">
                <a:solidFill>
                  <a:srgbClr val="FF0000"/>
                </a:solidFill>
              </a:rPr>
              <a:t>海溝</a:t>
            </a:r>
            <a:endParaRPr kumimoji="1" lang="ja-JP" altLang="en-US" b="1" dirty="0">
              <a:solidFill>
                <a:srgbClr val="FF0000"/>
              </a:solidFill>
            </a:endParaRPr>
          </a:p>
        </p:txBody>
      </p:sp>
      <p:sp>
        <p:nvSpPr>
          <p:cNvPr id="8" name="テキスト ボックス 7"/>
          <p:cNvSpPr txBox="1"/>
          <p:nvPr/>
        </p:nvSpPr>
        <p:spPr>
          <a:xfrm>
            <a:off x="1547664" y="2492896"/>
            <a:ext cx="1542410" cy="369332"/>
          </a:xfrm>
          <a:prstGeom prst="rect">
            <a:avLst/>
          </a:prstGeom>
          <a:noFill/>
        </p:spPr>
        <p:txBody>
          <a:bodyPr wrap="none" rtlCol="0">
            <a:spAutoFit/>
          </a:bodyPr>
          <a:lstStyle/>
          <a:p>
            <a:r>
              <a:rPr kumimoji="1" lang="en-US" altLang="ja-JP" b="1" dirty="0" smtClean="0">
                <a:solidFill>
                  <a:srgbClr val="FF0000"/>
                </a:solidFill>
              </a:rPr>
              <a:t>Manila Trench</a:t>
            </a:r>
            <a:endParaRPr kumimoji="1" lang="ja-JP" altLang="en-US" b="1" dirty="0">
              <a:solidFill>
                <a:srgbClr val="FF0000"/>
              </a:solidFill>
            </a:endParaRPr>
          </a:p>
        </p:txBody>
      </p:sp>
      <p:sp>
        <p:nvSpPr>
          <p:cNvPr id="9" name="テキスト ボックス 8"/>
          <p:cNvSpPr txBox="1"/>
          <p:nvPr/>
        </p:nvSpPr>
        <p:spPr>
          <a:xfrm rot="3301471">
            <a:off x="6588224" y="2629763"/>
            <a:ext cx="1834156" cy="369332"/>
          </a:xfrm>
          <a:prstGeom prst="rect">
            <a:avLst/>
          </a:prstGeom>
          <a:noFill/>
        </p:spPr>
        <p:txBody>
          <a:bodyPr wrap="none" rtlCol="0">
            <a:spAutoFit/>
          </a:bodyPr>
          <a:lstStyle/>
          <a:p>
            <a:r>
              <a:rPr kumimoji="1" lang="en-US" altLang="ja-JP" b="1" dirty="0" smtClean="0">
                <a:solidFill>
                  <a:srgbClr val="FF0000"/>
                </a:solidFill>
              </a:rPr>
              <a:t>Philippine Trench</a:t>
            </a:r>
            <a:endParaRPr kumimoji="1" lang="ja-JP" altLang="en-US" b="1" dirty="0">
              <a:solidFill>
                <a:srgbClr val="FF0000"/>
              </a:solidFill>
            </a:endParaRPr>
          </a:p>
        </p:txBody>
      </p:sp>
      <p:sp>
        <p:nvSpPr>
          <p:cNvPr id="10" name="テキスト ボックス 9"/>
          <p:cNvSpPr txBox="1"/>
          <p:nvPr/>
        </p:nvSpPr>
        <p:spPr>
          <a:xfrm>
            <a:off x="4234411" y="3671736"/>
            <a:ext cx="1597297" cy="369332"/>
          </a:xfrm>
          <a:prstGeom prst="rect">
            <a:avLst/>
          </a:prstGeom>
          <a:noFill/>
        </p:spPr>
        <p:txBody>
          <a:bodyPr wrap="none" rtlCol="0">
            <a:spAutoFit/>
          </a:bodyPr>
          <a:lstStyle/>
          <a:p>
            <a:r>
              <a:rPr kumimoji="1" lang="en-US" altLang="ja-JP" b="1" dirty="0" err="1" smtClean="0">
                <a:solidFill>
                  <a:srgbClr val="FF0000"/>
                </a:solidFill>
              </a:rPr>
              <a:t>Visayas</a:t>
            </a:r>
            <a:r>
              <a:rPr kumimoji="1" lang="en-US" altLang="ja-JP" b="1" dirty="0" smtClean="0">
                <a:solidFill>
                  <a:srgbClr val="FF0000"/>
                </a:solidFill>
              </a:rPr>
              <a:t> islands</a:t>
            </a:r>
            <a:endParaRPr kumimoji="1" lang="ja-JP" altLang="en-US" b="1" dirty="0">
              <a:solidFill>
                <a:srgbClr val="FF0000"/>
              </a:solidFill>
            </a:endParaRPr>
          </a:p>
        </p:txBody>
      </p:sp>
      <p:sp>
        <p:nvSpPr>
          <p:cNvPr id="12" name="テキスト ボックス 11"/>
          <p:cNvSpPr txBox="1"/>
          <p:nvPr/>
        </p:nvSpPr>
        <p:spPr>
          <a:xfrm rot="2516209">
            <a:off x="4810800" y="2927049"/>
            <a:ext cx="2699329" cy="369332"/>
          </a:xfrm>
          <a:prstGeom prst="rect">
            <a:avLst/>
          </a:prstGeom>
          <a:noFill/>
        </p:spPr>
        <p:txBody>
          <a:bodyPr wrap="none" rtlCol="0">
            <a:spAutoFit/>
          </a:bodyPr>
          <a:lstStyle/>
          <a:p>
            <a:r>
              <a:rPr kumimoji="1" lang="en-US" altLang="ja-JP" b="1" dirty="0" smtClean="0">
                <a:solidFill>
                  <a:srgbClr val="FF0000"/>
                </a:solidFill>
              </a:rPr>
              <a:t>Bicol-</a:t>
            </a:r>
            <a:r>
              <a:rPr kumimoji="1" lang="en-US" altLang="ja-JP" b="1" dirty="0" err="1" smtClean="0">
                <a:solidFill>
                  <a:srgbClr val="FF0000"/>
                </a:solidFill>
              </a:rPr>
              <a:t>Biliran</a:t>
            </a:r>
            <a:r>
              <a:rPr kumimoji="1" lang="en-US" altLang="ja-JP" b="1" dirty="0" smtClean="0">
                <a:solidFill>
                  <a:srgbClr val="FF0000"/>
                </a:solidFill>
              </a:rPr>
              <a:t>-</a:t>
            </a:r>
            <a:r>
              <a:rPr kumimoji="1" lang="en-US" altLang="ja-JP" b="1" dirty="0" err="1" smtClean="0">
                <a:solidFill>
                  <a:srgbClr val="FF0000"/>
                </a:solidFill>
              </a:rPr>
              <a:t>Panaon</a:t>
            </a:r>
            <a:r>
              <a:rPr kumimoji="1" lang="en-US" altLang="ja-JP" b="1" dirty="0" smtClean="0">
                <a:solidFill>
                  <a:srgbClr val="FF0000"/>
                </a:solidFill>
              </a:rPr>
              <a:t> Ridge</a:t>
            </a:r>
            <a:endParaRPr kumimoji="1" lang="ja-JP" altLang="en-US" b="1" dirty="0">
              <a:solidFill>
                <a:srgbClr val="FF0000"/>
              </a:solidFill>
            </a:endParaRPr>
          </a:p>
        </p:txBody>
      </p:sp>
      <p:sp>
        <p:nvSpPr>
          <p:cNvPr id="13" name="テキスト ボックス 12"/>
          <p:cNvSpPr txBox="1"/>
          <p:nvPr/>
        </p:nvSpPr>
        <p:spPr>
          <a:xfrm>
            <a:off x="5811735" y="5857967"/>
            <a:ext cx="1164101" cy="369332"/>
          </a:xfrm>
          <a:prstGeom prst="rect">
            <a:avLst/>
          </a:prstGeom>
          <a:noFill/>
        </p:spPr>
        <p:txBody>
          <a:bodyPr wrap="none" rtlCol="0">
            <a:spAutoFit/>
          </a:bodyPr>
          <a:lstStyle/>
          <a:p>
            <a:r>
              <a:rPr kumimoji="1" lang="en-US" altLang="ja-JP" b="1" dirty="0" smtClean="0">
                <a:solidFill>
                  <a:srgbClr val="FF0000"/>
                </a:solidFill>
              </a:rPr>
              <a:t>Mindanao</a:t>
            </a:r>
            <a:endParaRPr kumimoji="1" lang="ja-JP" altLang="en-US" b="1" dirty="0">
              <a:solidFill>
                <a:srgbClr val="FF0000"/>
              </a:solidFill>
            </a:endParaRPr>
          </a:p>
        </p:txBody>
      </p:sp>
      <p:sp>
        <p:nvSpPr>
          <p:cNvPr id="14" name="正方形/長方形 13"/>
          <p:cNvSpPr/>
          <p:nvPr/>
        </p:nvSpPr>
        <p:spPr>
          <a:xfrm>
            <a:off x="539552" y="3228224"/>
            <a:ext cx="2246128" cy="461665"/>
          </a:xfrm>
          <a:prstGeom prst="rect">
            <a:avLst/>
          </a:prstGeom>
        </p:spPr>
        <p:txBody>
          <a:bodyPr wrap="none">
            <a:spAutoFit/>
          </a:bodyPr>
          <a:lstStyle/>
          <a:p>
            <a:r>
              <a:rPr lang="en-US" altLang="ja-JP" sz="2400" b="1" dirty="0" smtClean="0">
                <a:solidFill>
                  <a:srgbClr val="FF0000"/>
                </a:solidFill>
              </a:rPr>
              <a:t>South China Sea</a:t>
            </a:r>
            <a:endParaRPr lang="ja-JP" altLang="en-US" sz="1600" b="1" dirty="0">
              <a:solidFill>
                <a:srgbClr val="FF0000"/>
              </a:solidFill>
            </a:endParaRPr>
          </a:p>
        </p:txBody>
      </p:sp>
      <p:sp>
        <p:nvSpPr>
          <p:cNvPr id="15" name="正方形/長方形 14"/>
          <p:cNvSpPr/>
          <p:nvPr/>
        </p:nvSpPr>
        <p:spPr>
          <a:xfrm>
            <a:off x="2934549" y="5992461"/>
            <a:ext cx="1258678" cy="461665"/>
          </a:xfrm>
          <a:prstGeom prst="rect">
            <a:avLst/>
          </a:prstGeom>
        </p:spPr>
        <p:txBody>
          <a:bodyPr wrap="none">
            <a:spAutoFit/>
          </a:bodyPr>
          <a:lstStyle/>
          <a:p>
            <a:r>
              <a:rPr lang="en-US" altLang="ja-JP" sz="2400" b="1" dirty="0" smtClean="0">
                <a:solidFill>
                  <a:srgbClr val="FF0000"/>
                </a:solidFill>
              </a:rPr>
              <a:t>Sulu Sea</a:t>
            </a:r>
            <a:endParaRPr lang="ja-JP" altLang="en-US" sz="1600" b="1" dirty="0">
              <a:solidFill>
                <a:srgbClr val="FF0000"/>
              </a:solidFill>
            </a:endParaRPr>
          </a:p>
        </p:txBody>
      </p:sp>
      <p:sp>
        <p:nvSpPr>
          <p:cNvPr id="16" name="正方形/長方形 15"/>
          <p:cNvSpPr/>
          <p:nvPr/>
        </p:nvSpPr>
        <p:spPr>
          <a:xfrm rot="21015854">
            <a:off x="5603259" y="5168991"/>
            <a:ext cx="1114408" cy="369332"/>
          </a:xfrm>
          <a:prstGeom prst="rect">
            <a:avLst/>
          </a:prstGeom>
        </p:spPr>
        <p:txBody>
          <a:bodyPr wrap="none">
            <a:spAutoFit/>
          </a:bodyPr>
          <a:lstStyle/>
          <a:p>
            <a:r>
              <a:rPr lang="en-US" altLang="ja-JP" b="1" dirty="0" smtClean="0">
                <a:solidFill>
                  <a:srgbClr val="FF0000"/>
                </a:solidFill>
              </a:rPr>
              <a:t>Bohol sea</a:t>
            </a:r>
          </a:p>
        </p:txBody>
      </p:sp>
      <p:sp>
        <p:nvSpPr>
          <p:cNvPr id="17" name="コンテンツ プレースホルダー 2"/>
          <p:cNvSpPr>
            <a:spLocks noGrp="1"/>
          </p:cNvSpPr>
          <p:nvPr>
            <p:ph idx="1"/>
          </p:nvPr>
        </p:nvSpPr>
        <p:spPr>
          <a:xfrm>
            <a:off x="4025699" y="188640"/>
            <a:ext cx="4938788" cy="1615534"/>
          </a:xfrm>
        </p:spPr>
        <p:txBody>
          <a:bodyPr>
            <a:normAutofit fontScale="62500" lnSpcReduction="20000"/>
          </a:bodyPr>
          <a:lstStyle/>
          <a:p>
            <a:pPr marL="457200" lvl="1" indent="0">
              <a:buNone/>
            </a:pPr>
            <a:r>
              <a:rPr lang="en-US" altLang="ja-JP" dirty="0" smtClean="0"/>
              <a:t>Palawan islands, Cagayan de </a:t>
            </a:r>
            <a:r>
              <a:rPr lang="en-US" altLang="ja-JP" dirty="0" err="1" smtClean="0"/>
              <a:t>Sule</a:t>
            </a:r>
            <a:r>
              <a:rPr lang="en-US" altLang="ja-JP" dirty="0" smtClean="0"/>
              <a:t> </a:t>
            </a:r>
            <a:r>
              <a:rPr lang="en-US" altLang="ja-JP" dirty="0" err="1" smtClean="0"/>
              <a:t>Rigde</a:t>
            </a:r>
            <a:r>
              <a:rPr lang="ja-JP" altLang="en-US" dirty="0" smtClean="0"/>
              <a:t>は元来、大陸地殻の一部であり、フィリピンに中新世初期ごろ衝突</a:t>
            </a:r>
            <a:endParaRPr lang="en-US" altLang="ja-JP" dirty="0" smtClean="0"/>
          </a:p>
          <a:p>
            <a:pPr lvl="2"/>
            <a:r>
              <a:rPr lang="en-US" altLang="ja-JP" dirty="0" smtClean="0"/>
              <a:t>Palawan</a:t>
            </a:r>
            <a:r>
              <a:rPr lang="ja-JP" altLang="en-US" dirty="0" smtClean="0"/>
              <a:t>の衝突によって</a:t>
            </a:r>
            <a:r>
              <a:rPr lang="en-US" altLang="ja-JP" dirty="0" smtClean="0"/>
              <a:t>Mindoro</a:t>
            </a:r>
            <a:r>
              <a:rPr lang="ja-JP" altLang="en-US" dirty="0" smtClean="0"/>
              <a:t>で変成岩、オフィオライトが形成</a:t>
            </a:r>
            <a:endParaRPr lang="en-US" altLang="ja-JP" dirty="0" smtClean="0"/>
          </a:p>
          <a:p>
            <a:pPr lvl="2"/>
            <a:r>
              <a:rPr lang="en-US" altLang="ja-JP" dirty="0"/>
              <a:t>Cagayan de </a:t>
            </a:r>
            <a:r>
              <a:rPr lang="en-US" altLang="ja-JP" dirty="0" err="1"/>
              <a:t>Sule</a:t>
            </a:r>
            <a:r>
              <a:rPr lang="en-US" altLang="ja-JP" dirty="0"/>
              <a:t> </a:t>
            </a:r>
            <a:r>
              <a:rPr lang="en-US" altLang="ja-JP" dirty="0" err="1" smtClean="0"/>
              <a:t>Rigde</a:t>
            </a:r>
            <a:r>
              <a:rPr lang="ja-JP" altLang="en-US" dirty="0" smtClean="0"/>
              <a:t>の衝突によって、</a:t>
            </a:r>
            <a:r>
              <a:rPr lang="en-US" altLang="ja-JP" dirty="0" smtClean="0"/>
              <a:t>Panay</a:t>
            </a:r>
            <a:r>
              <a:rPr lang="ja-JP" altLang="en-US" dirty="0" smtClean="0"/>
              <a:t>の南部で</a:t>
            </a:r>
            <a:r>
              <a:rPr lang="en-US" altLang="ja-JP" dirty="0" err="1" smtClean="0"/>
              <a:t>Dacite</a:t>
            </a:r>
            <a:r>
              <a:rPr lang="en-US" altLang="ja-JP" dirty="0" smtClean="0"/>
              <a:t> Andesite</a:t>
            </a:r>
            <a:r>
              <a:rPr lang="ja-JP" altLang="en-US" dirty="0" smtClean="0"/>
              <a:t>が生じた</a:t>
            </a:r>
            <a:endParaRPr lang="en-US" altLang="ja-JP" dirty="0" smtClean="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34866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42" presetClass="entr" presetSubtype="0" fill="hold" grpId="0" nodeType="afterEffect">
                                  <p:stCondLst>
                                    <p:cond delay="0"/>
                                  </p:stCondLst>
                                  <p:childTnLst>
                                    <p:set>
                                      <p:cBhvr>
                                        <p:cTn id="29" dur="1" fill="hold">
                                          <p:stCondLst>
                                            <p:cond delay="0"/>
                                          </p:stCondLst>
                                        </p:cTn>
                                        <p:tgtEl>
                                          <p:spTgt spid="17">
                                            <p:txEl>
                                              <p:pRg st="0" end="0"/>
                                            </p:txEl>
                                          </p:spTgt>
                                        </p:tgtEl>
                                        <p:attrNameLst>
                                          <p:attrName>style.visibility</p:attrName>
                                        </p:attrNameLst>
                                      </p:cBhvr>
                                      <p:to>
                                        <p:strVal val="visible"/>
                                      </p:to>
                                    </p:set>
                                    <p:animEffect transition="in" filter="fade">
                                      <p:cBhvr>
                                        <p:cTn id="30" dur="1000"/>
                                        <p:tgtEl>
                                          <p:spTgt spid="17">
                                            <p:txEl>
                                              <p:pRg st="0" end="0"/>
                                            </p:txEl>
                                          </p:spTgt>
                                        </p:tgtEl>
                                      </p:cBhvr>
                                    </p:animEffect>
                                    <p:anim calcmode="lin" valueType="num">
                                      <p:cBhvr>
                                        <p:cTn id="31"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32" dur="1000" fill="hold"/>
                                        <p:tgtEl>
                                          <p:spTgt spid="17">
                                            <p:txEl>
                                              <p:pRg st="0" end="0"/>
                                            </p:txEl>
                                          </p:spTgt>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7">
                                            <p:txEl>
                                              <p:pRg st="1" end="1"/>
                                            </p:txEl>
                                          </p:spTgt>
                                        </p:tgtEl>
                                        <p:attrNameLst>
                                          <p:attrName>style.visibility</p:attrName>
                                        </p:attrNameLst>
                                      </p:cBhvr>
                                      <p:to>
                                        <p:strVal val="visible"/>
                                      </p:to>
                                    </p:set>
                                    <p:animEffect transition="in" filter="fade">
                                      <p:cBhvr>
                                        <p:cTn id="35" dur="1000"/>
                                        <p:tgtEl>
                                          <p:spTgt spid="17">
                                            <p:txEl>
                                              <p:pRg st="1" end="1"/>
                                            </p:txEl>
                                          </p:spTgt>
                                        </p:tgtEl>
                                      </p:cBhvr>
                                    </p:animEffect>
                                    <p:anim calcmode="lin" valueType="num">
                                      <p:cBhvr>
                                        <p:cTn id="36"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17">
                                            <p:txEl>
                                              <p:pRg st="1" end="1"/>
                                            </p:txEl>
                                          </p:spTgt>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7">
                                            <p:txEl>
                                              <p:pRg st="2" end="2"/>
                                            </p:txEl>
                                          </p:spTgt>
                                        </p:tgtEl>
                                        <p:attrNameLst>
                                          <p:attrName>style.visibility</p:attrName>
                                        </p:attrNameLst>
                                      </p:cBhvr>
                                      <p:to>
                                        <p:strVal val="visible"/>
                                      </p:to>
                                    </p:set>
                                    <p:animEffect transition="in" filter="fade">
                                      <p:cBhvr>
                                        <p:cTn id="40" dur="1000"/>
                                        <p:tgtEl>
                                          <p:spTgt spid="17">
                                            <p:txEl>
                                              <p:pRg st="2" end="2"/>
                                            </p:txEl>
                                          </p:spTgt>
                                        </p:tgtEl>
                                      </p:cBhvr>
                                    </p:animEffect>
                                    <p:anim calcmode="lin" valueType="num">
                                      <p:cBhvr>
                                        <p:cTn id="41"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42" dur="1000" fill="hold"/>
                                        <p:tgtEl>
                                          <p:spTgt spid="1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P spid="17" grpId="0" uiExpand="1" build="p"/>
    </p:bld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4633" y="260648"/>
            <a:ext cx="4042792" cy="1143000"/>
          </a:xfrm>
        </p:spPr>
        <p:txBody>
          <a:bodyPr>
            <a:normAutofit fontScale="90000"/>
          </a:bodyPr>
          <a:lstStyle/>
          <a:p>
            <a:r>
              <a:rPr kumimoji="1" lang="ja-JP" altLang="en-US" dirty="0" smtClean="0"/>
              <a:t>ミンダナオ島</a:t>
            </a:r>
            <a:r>
              <a:rPr kumimoji="1" lang="en-US" altLang="ja-JP" dirty="0" smtClean="0"/>
              <a:t/>
            </a:r>
            <a:br>
              <a:rPr kumimoji="1" lang="en-US" altLang="ja-JP" dirty="0" smtClean="0"/>
            </a:br>
            <a:r>
              <a:rPr lang="ja-JP" altLang="en-US" dirty="0" smtClean="0"/>
              <a:t>スル諸島</a:t>
            </a:r>
            <a:r>
              <a:rPr kumimoji="1" lang="ja-JP" altLang="en-US" dirty="0" smtClean="0"/>
              <a:t>周辺</a:t>
            </a:r>
            <a:endParaRPr kumimoji="1" lang="ja-JP" altLang="en-US" dirty="0"/>
          </a:p>
        </p:txBody>
      </p:sp>
      <p:pic>
        <p:nvPicPr>
          <p:cNvPr id="2050" name="Picture 2" descr="C:\Users\hirata\Desktop\フィリピンマニラ\Mindanao.jpg"/>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937093" y="1556792"/>
            <a:ext cx="7141633" cy="4392488"/>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6" name="正方形/長方形 5"/>
          <p:cNvSpPr/>
          <p:nvPr/>
        </p:nvSpPr>
        <p:spPr>
          <a:xfrm>
            <a:off x="1187624" y="1844824"/>
            <a:ext cx="1258678" cy="461665"/>
          </a:xfrm>
          <a:prstGeom prst="rect">
            <a:avLst/>
          </a:prstGeom>
        </p:spPr>
        <p:txBody>
          <a:bodyPr wrap="none">
            <a:spAutoFit/>
          </a:bodyPr>
          <a:lstStyle/>
          <a:p>
            <a:r>
              <a:rPr lang="en-US" altLang="ja-JP" sz="2400" b="1" dirty="0" smtClean="0">
                <a:solidFill>
                  <a:srgbClr val="FF0000"/>
                </a:solidFill>
              </a:rPr>
              <a:t>Sulu Sea</a:t>
            </a:r>
            <a:endParaRPr lang="ja-JP" altLang="en-US" sz="1600" b="1" dirty="0">
              <a:solidFill>
                <a:srgbClr val="FF0000"/>
              </a:solidFill>
            </a:endParaRPr>
          </a:p>
        </p:txBody>
      </p:sp>
      <p:sp>
        <p:nvSpPr>
          <p:cNvPr id="7" name="正方形/長方形 6"/>
          <p:cNvSpPr/>
          <p:nvPr/>
        </p:nvSpPr>
        <p:spPr>
          <a:xfrm>
            <a:off x="2721279" y="5085184"/>
            <a:ext cx="1770036" cy="461665"/>
          </a:xfrm>
          <a:prstGeom prst="rect">
            <a:avLst/>
          </a:prstGeom>
        </p:spPr>
        <p:txBody>
          <a:bodyPr wrap="none">
            <a:spAutoFit/>
          </a:bodyPr>
          <a:lstStyle/>
          <a:p>
            <a:r>
              <a:rPr lang="en-US" altLang="ja-JP" sz="2400" b="1" dirty="0" smtClean="0">
                <a:solidFill>
                  <a:srgbClr val="FF0000"/>
                </a:solidFill>
              </a:rPr>
              <a:t>Celebes  Sea</a:t>
            </a:r>
            <a:endParaRPr lang="ja-JP" altLang="en-US" sz="1600" b="1" dirty="0">
              <a:solidFill>
                <a:srgbClr val="FF0000"/>
              </a:solidFill>
            </a:endParaRPr>
          </a:p>
        </p:txBody>
      </p:sp>
      <p:sp>
        <p:nvSpPr>
          <p:cNvPr id="9" name="正方形/長方形 8"/>
          <p:cNvSpPr/>
          <p:nvPr/>
        </p:nvSpPr>
        <p:spPr>
          <a:xfrm rot="19536102">
            <a:off x="2119659" y="4485458"/>
            <a:ext cx="1305165" cy="369332"/>
          </a:xfrm>
          <a:prstGeom prst="rect">
            <a:avLst/>
          </a:prstGeom>
        </p:spPr>
        <p:txBody>
          <a:bodyPr wrap="none">
            <a:spAutoFit/>
          </a:bodyPr>
          <a:lstStyle/>
          <a:p>
            <a:r>
              <a:rPr lang="en-US" altLang="ja-JP" b="1" dirty="0" smtClean="0">
                <a:solidFill>
                  <a:srgbClr val="FF0000"/>
                </a:solidFill>
              </a:rPr>
              <a:t>Sulu islands</a:t>
            </a:r>
          </a:p>
        </p:txBody>
      </p:sp>
      <p:sp>
        <p:nvSpPr>
          <p:cNvPr id="11" name="テキスト ボックス 10"/>
          <p:cNvSpPr txBox="1"/>
          <p:nvPr/>
        </p:nvSpPr>
        <p:spPr>
          <a:xfrm>
            <a:off x="2256029" y="2591616"/>
            <a:ext cx="1307859" cy="369332"/>
          </a:xfrm>
          <a:prstGeom prst="rect">
            <a:avLst/>
          </a:prstGeom>
          <a:noFill/>
        </p:spPr>
        <p:txBody>
          <a:bodyPr wrap="none" rtlCol="0">
            <a:spAutoFit/>
          </a:bodyPr>
          <a:lstStyle/>
          <a:p>
            <a:r>
              <a:rPr kumimoji="1" lang="en-US" altLang="ja-JP" b="1" dirty="0" smtClean="0">
                <a:solidFill>
                  <a:srgbClr val="FF0000"/>
                </a:solidFill>
              </a:rPr>
              <a:t>Negros</a:t>
            </a:r>
            <a:r>
              <a:rPr kumimoji="1" lang="ja-JP" altLang="en-US" b="1" dirty="0" smtClean="0">
                <a:solidFill>
                  <a:srgbClr val="FF0000"/>
                </a:solidFill>
              </a:rPr>
              <a:t>海溝</a:t>
            </a:r>
            <a:endParaRPr kumimoji="1" lang="ja-JP" altLang="en-US" b="1" dirty="0">
              <a:solidFill>
                <a:srgbClr val="FF0000"/>
              </a:solidFill>
            </a:endParaRPr>
          </a:p>
        </p:txBody>
      </p:sp>
      <p:sp>
        <p:nvSpPr>
          <p:cNvPr id="12" name="テキスト ボックス 11"/>
          <p:cNvSpPr txBox="1"/>
          <p:nvPr/>
        </p:nvSpPr>
        <p:spPr>
          <a:xfrm>
            <a:off x="3415033" y="4670124"/>
            <a:ext cx="1388522" cy="369332"/>
          </a:xfrm>
          <a:prstGeom prst="rect">
            <a:avLst/>
          </a:prstGeom>
          <a:noFill/>
        </p:spPr>
        <p:txBody>
          <a:bodyPr wrap="none" rtlCol="0">
            <a:spAutoFit/>
          </a:bodyPr>
          <a:lstStyle/>
          <a:p>
            <a:r>
              <a:rPr kumimoji="1" lang="en-US" altLang="ja-JP" b="1" dirty="0" smtClean="0">
                <a:solidFill>
                  <a:srgbClr val="FF0000"/>
                </a:solidFill>
              </a:rPr>
              <a:t>Celebes</a:t>
            </a:r>
            <a:r>
              <a:rPr kumimoji="1" lang="ja-JP" altLang="en-US" b="1" dirty="0" smtClean="0">
                <a:solidFill>
                  <a:srgbClr val="FF0000"/>
                </a:solidFill>
              </a:rPr>
              <a:t>海溝</a:t>
            </a:r>
            <a:endParaRPr kumimoji="1" lang="ja-JP" altLang="en-US" b="1" dirty="0">
              <a:solidFill>
                <a:srgbClr val="FF0000"/>
              </a:solidFill>
            </a:endParaRPr>
          </a:p>
        </p:txBody>
      </p:sp>
      <p:sp>
        <p:nvSpPr>
          <p:cNvPr id="13" name="テキスト ボックス 12"/>
          <p:cNvSpPr txBox="1"/>
          <p:nvPr/>
        </p:nvSpPr>
        <p:spPr>
          <a:xfrm rot="4698253">
            <a:off x="6067178" y="3071473"/>
            <a:ext cx="1834156" cy="369332"/>
          </a:xfrm>
          <a:prstGeom prst="rect">
            <a:avLst/>
          </a:prstGeom>
          <a:noFill/>
        </p:spPr>
        <p:txBody>
          <a:bodyPr wrap="none" rtlCol="0">
            <a:spAutoFit/>
          </a:bodyPr>
          <a:lstStyle/>
          <a:p>
            <a:r>
              <a:rPr kumimoji="1" lang="en-US" altLang="ja-JP" b="1" dirty="0" smtClean="0">
                <a:solidFill>
                  <a:srgbClr val="FF0000"/>
                </a:solidFill>
              </a:rPr>
              <a:t>Philippine Trench</a:t>
            </a:r>
            <a:endParaRPr kumimoji="1" lang="ja-JP" altLang="en-US" b="1" dirty="0">
              <a:solidFill>
                <a:srgbClr val="FF0000"/>
              </a:solidFill>
            </a:endParaRPr>
          </a:p>
        </p:txBody>
      </p:sp>
      <p:sp>
        <p:nvSpPr>
          <p:cNvPr id="14" name="正方形/長方形 13"/>
          <p:cNvSpPr/>
          <p:nvPr/>
        </p:nvSpPr>
        <p:spPr>
          <a:xfrm rot="4693372">
            <a:off x="5644197" y="5315647"/>
            <a:ext cx="864532" cy="369332"/>
          </a:xfrm>
          <a:prstGeom prst="rect">
            <a:avLst/>
          </a:prstGeom>
        </p:spPr>
        <p:txBody>
          <a:bodyPr wrap="none">
            <a:spAutoFit/>
          </a:bodyPr>
          <a:lstStyle/>
          <a:p>
            <a:r>
              <a:rPr lang="en-US" altLang="ja-JP" b="1" dirty="0" smtClean="0">
                <a:solidFill>
                  <a:srgbClr val="FF0000"/>
                </a:solidFill>
              </a:rPr>
              <a:t>Talaud </a:t>
            </a:r>
          </a:p>
        </p:txBody>
      </p:sp>
      <p:sp>
        <p:nvSpPr>
          <p:cNvPr id="15" name="コンテンツ プレースホルダー 2"/>
          <p:cNvSpPr>
            <a:spLocks noGrp="1"/>
          </p:cNvSpPr>
          <p:nvPr>
            <p:ph idx="1"/>
          </p:nvPr>
        </p:nvSpPr>
        <p:spPr>
          <a:xfrm>
            <a:off x="4275029" y="260648"/>
            <a:ext cx="4684978" cy="880501"/>
          </a:xfrm>
        </p:spPr>
        <p:txBody>
          <a:bodyPr>
            <a:normAutofit fontScale="62500" lnSpcReduction="20000"/>
          </a:bodyPr>
          <a:lstStyle/>
          <a:p>
            <a:pPr marL="457200" lvl="1" indent="0">
              <a:buNone/>
            </a:pPr>
            <a:r>
              <a:rPr lang="en-US" altLang="ja-JP" dirty="0" err="1" smtClean="0"/>
              <a:t>Zamboanga</a:t>
            </a:r>
            <a:r>
              <a:rPr lang="en-US" altLang="ja-JP" dirty="0" smtClean="0"/>
              <a:t>-Sulu Peninsula</a:t>
            </a:r>
            <a:r>
              <a:rPr lang="ja-JP" altLang="en-US" dirty="0" smtClean="0"/>
              <a:t>も大陸の一部で中新世中期にミンダナオに衝突</a:t>
            </a:r>
            <a:endParaRPr lang="en-US" altLang="ja-JP" dirty="0" smtClean="0"/>
          </a:p>
          <a:p>
            <a:pPr marL="457200" lvl="1" indent="0">
              <a:buNone/>
            </a:pPr>
            <a:r>
              <a:rPr lang="en-US" altLang="ja-JP" dirty="0" err="1" smtClean="0"/>
              <a:t>Molucca</a:t>
            </a:r>
            <a:r>
              <a:rPr lang="en-US" altLang="ja-JP" dirty="0" smtClean="0"/>
              <a:t> sea </a:t>
            </a:r>
            <a:r>
              <a:rPr lang="ja-JP" altLang="en-US" dirty="0" smtClean="0"/>
              <a:t>に挟まれた領域</a:t>
            </a:r>
            <a:r>
              <a:rPr lang="en-US" altLang="ja-JP" dirty="0" smtClean="0"/>
              <a:t>(</a:t>
            </a:r>
            <a:r>
              <a:rPr lang="ja-JP" altLang="en-US" dirty="0" smtClean="0"/>
              <a:t>後述</a:t>
            </a:r>
            <a:r>
              <a:rPr lang="en-US" altLang="ja-JP" dirty="0" smtClean="0"/>
              <a:t>)</a:t>
            </a:r>
          </a:p>
          <a:p>
            <a:pPr lvl="1"/>
            <a:endParaRPr kumimoji="1" lang="ja-JP" alt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05478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5">
                                            <p:txEl>
                                              <p:pRg st="0" end="0"/>
                                            </p:txEl>
                                          </p:spTgt>
                                        </p:tgtEl>
                                        <p:attrNameLst>
                                          <p:attrName>style.visibility</p:attrName>
                                        </p:attrNameLst>
                                      </p:cBhvr>
                                      <p:to>
                                        <p:strVal val="visible"/>
                                      </p:to>
                                    </p:set>
                                    <p:animEffect transition="in" filter="fade">
                                      <p:cBhvr>
                                        <p:cTn id="41" dur="1000"/>
                                        <p:tgtEl>
                                          <p:spTgt spid="15">
                                            <p:txEl>
                                              <p:pRg st="0" end="0"/>
                                            </p:txEl>
                                          </p:spTgt>
                                        </p:tgtEl>
                                      </p:cBhvr>
                                    </p:animEffect>
                                    <p:anim calcmode="lin" valueType="num">
                                      <p:cBhvr>
                                        <p:cTn id="42"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43"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1000"/>
                                        <p:tgtEl>
                                          <p:spTgt spid="14"/>
                                        </p:tgtEl>
                                      </p:cBhvr>
                                    </p:animEffect>
                                    <p:anim calcmode="lin" valueType="num">
                                      <p:cBhvr>
                                        <p:cTn id="49" dur="1000" fill="hold"/>
                                        <p:tgtEl>
                                          <p:spTgt spid="14"/>
                                        </p:tgtEl>
                                        <p:attrNameLst>
                                          <p:attrName>ppt_x</p:attrName>
                                        </p:attrNameLst>
                                      </p:cBhvr>
                                      <p:tavLst>
                                        <p:tav tm="0">
                                          <p:val>
                                            <p:strVal val="#ppt_x"/>
                                          </p:val>
                                        </p:tav>
                                        <p:tav tm="100000">
                                          <p:val>
                                            <p:strVal val="#ppt_x"/>
                                          </p:val>
                                        </p:tav>
                                      </p:tavLst>
                                    </p:anim>
                                    <p:anim calcmode="lin" valueType="num">
                                      <p:cBhvr>
                                        <p:cTn id="50" dur="1000" fill="hold"/>
                                        <p:tgtEl>
                                          <p:spTgt spid="14"/>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5">
                                            <p:txEl>
                                              <p:pRg st="1" end="1"/>
                                            </p:txEl>
                                          </p:spTgt>
                                        </p:tgtEl>
                                        <p:attrNameLst>
                                          <p:attrName>style.visibility</p:attrName>
                                        </p:attrNameLst>
                                      </p:cBhvr>
                                      <p:to>
                                        <p:strVal val="visible"/>
                                      </p:to>
                                    </p:set>
                                    <p:animEffect transition="in" filter="fade">
                                      <p:cBhvr>
                                        <p:cTn id="53" dur="1000"/>
                                        <p:tgtEl>
                                          <p:spTgt spid="15">
                                            <p:txEl>
                                              <p:pRg st="1" end="1"/>
                                            </p:txEl>
                                          </p:spTgt>
                                        </p:tgtEl>
                                      </p:cBhvr>
                                    </p:animEffect>
                                    <p:anim calcmode="lin" valueType="num">
                                      <p:cBhvr>
                                        <p:cTn id="54"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55" dur="10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1" grpId="0"/>
      <p:bldP spid="12" grpId="0"/>
      <p:bldP spid="13" grpId="0"/>
      <p:bldP spid="14" grpId="0"/>
      <p:bldP spid="15" grpId="0" uiExpand="1" build="p"/>
    </p:bld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
        <p:nvSpPr>
          <p:cNvPr id="4" name="テキスト ボックス 3"/>
          <p:cNvSpPr txBox="1"/>
          <p:nvPr/>
        </p:nvSpPr>
        <p:spPr>
          <a:xfrm>
            <a:off x="467544" y="692696"/>
            <a:ext cx="1806328" cy="369332"/>
          </a:xfrm>
          <a:prstGeom prst="rect">
            <a:avLst/>
          </a:prstGeom>
          <a:noFill/>
        </p:spPr>
        <p:txBody>
          <a:bodyPr wrap="none" rtlCol="0">
            <a:spAutoFit/>
          </a:bodyPr>
          <a:lstStyle/>
          <a:p>
            <a:r>
              <a:rPr kumimoji="1" lang="en-US" altLang="ja-JP" dirty="0" err="1" smtClean="0"/>
              <a:t>Yumul</a:t>
            </a:r>
            <a:r>
              <a:rPr kumimoji="1" lang="en-US" altLang="ja-JP" dirty="0" smtClean="0"/>
              <a:t> et al. 2008</a:t>
            </a:r>
            <a:endParaRPr kumimoji="1" lang="ja-JP" altLang="en-US" dirty="0"/>
          </a:p>
        </p:txBody>
      </p:sp>
      <p:pic>
        <p:nvPicPr>
          <p:cNvPr id="3075" name="Picture 3" descr="C:\Users\hirata\Desktop\フィリピンマニラ\1-s2-1.tif"/>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843808" y="-459432"/>
            <a:ext cx="9937104" cy="9729511"/>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7" name="テキスト ボックス 6"/>
          <p:cNvSpPr txBox="1"/>
          <p:nvPr/>
        </p:nvSpPr>
        <p:spPr>
          <a:xfrm>
            <a:off x="3419872" y="390268"/>
            <a:ext cx="1066318" cy="369332"/>
          </a:xfrm>
          <a:prstGeom prst="rect">
            <a:avLst/>
          </a:prstGeom>
          <a:noFill/>
        </p:spPr>
        <p:txBody>
          <a:bodyPr wrap="none" rtlCol="0">
            <a:spAutoFit/>
          </a:bodyPr>
          <a:lstStyle/>
          <a:p>
            <a:r>
              <a:rPr kumimoji="1" lang="en-US" altLang="ja-JP" dirty="0" smtClean="0"/>
              <a:t>Hall 2002</a:t>
            </a:r>
            <a:endParaRPr kumimoji="1" lang="ja-JP" altLang="en-US" dirty="0"/>
          </a:p>
        </p:txBody>
      </p:sp>
      <p:pic>
        <p:nvPicPr>
          <p:cNvPr id="3074" name="Picture 2" descr="C:\Users\hirata\Desktop\フィリピンマニラ\10.tif"/>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992818"/>
            <a:ext cx="5168876" cy="4289122"/>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576857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3970784" cy="1143000"/>
          </a:xfrm>
        </p:spPr>
        <p:txBody>
          <a:bodyPr/>
          <a:lstStyle/>
          <a:p>
            <a:r>
              <a:rPr kumimoji="1" lang="ja-JP" altLang="en-US" dirty="0" smtClean="0"/>
              <a:t>地震源</a:t>
            </a:r>
            <a:endParaRPr kumimoji="1" lang="ja-JP" altLang="en-US" dirty="0"/>
          </a:p>
        </p:txBody>
      </p:sp>
      <p:sp>
        <p:nvSpPr>
          <p:cNvPr id="3" name="コンテンツ プレースホルダー 2"/>
          <p:cNvSpPr>
            <a:spLocks noGrp="1"/>
          </p:cNvSpPr>
          <p:nvPr>
            <p:ph idx="1"/>
          </p:nvPr>
        </p:nvSpPr>
        <p:spPr>
          <a:xfrm>
            <a:off x="457200" y="1600200"/>
            <a:ext cx="4474840" cy="4525963"/>
          </a:xfrm>
        </p:spPr>
        <p:txBody>
          <a:bodyPr/>
          <a:lstStyle/>
          <a:p>
            <a:r>
              <a:rPr kumimoji="1" lang="ja-JP" altLang="en-US" dirty="0" smtClean="0"/>
              <a:t>フィリピン全域で地震が起きている</a:t>
            </a:r>
            <a:endParaRPr kumimoji="1" lang="en-US" altLang="ja-JP" dirty="0" smtClean="0"/>
          </a:p>
          <a:p>
            <a:r>
              <a:rPr lang="en-US" altLang="ja-JP" dirty="0" smtClean="0"/>
              <a:t>1959-1977</a:t>
            </a:r>
            <a:r>
              <a:rPr lang="ja-JP" altLang="en-US" dirty="0" smtClean="0"/>
              <a:t>年</a:t>
            </a:r>
            <a:r>
              <a:rPr lang="ja-JP" altLang="en-US" dirty="0"/>
              <a:t>まで</a:t>
            </a:r>
            <a:r>
              <a:rPr lang="ja-JP" altLang="en-US" dirty="0" smtClean="0"/>
              <a:t>の地震の震央</a:t>
            </a:r>
            <a:endParaRPr lang="en-US" altLang="ja-JP" dirty="0" smtClean="0"/>
          </a:p>
          <a:p>
            <a:r>
              <a:rPr lang="ja-JP" altLang="en-US" dirty="0" smtClean="0"/>
              <a:t>深発地震の位置はプレート境界を示唆</a:t>
            </a:r>
            <a:endParaRPr lang="en-US" altLang="ja-JP" dirty="0" smtClean="0"/>
          </a:p>
          <a:p>
            <a:pPr marL="0" indent="0">
              <a:buNone/>
            </a:pPr>
            <a:r>
              <a:rPr lang="en-US" altLang="ja-JP" dirty="0"/>
              <a:t>Cardwell et al. </a:t>
            </a:r>
            <a:r>
              <a:rPr lang="en-US" altLang="ja-JP" dirty="0" smtClean="0"/>
              <a:t>1980</a:t>
            </a:r>
            <a:r>
              <a:rPr lang="ja-JP" altLang="en-US" dirty="0"/>
              <a:t>よ</a:t>
            </a:r>
            <a:r>
              <a:rPr lang="ja-JP" altLang="en-US" dirty="0" smtClean="0"/>
              <a:t>り</a:t>
            </a:r>
            <a:endParaRPr lang="en-US" altLang="ja-JP" dirty="0" smtClean="0"/>
          </a:p>
          <a:p>
            <a:endParaRPr kumimoji="1" lang="ja-JP" altLang="en-US" dirty="0"/>
          </a:p>
        </p:txBody>
      </p:sp>
      <p:pic>
        <p:nvPicPr>
          <p:cNvPr id="3074" name="Picture 2" descr="C:\Users\hirata\Desktop\フィリピンマニラ\Cardwell-Fig.2.jpg"/>
          <p:cNvPicPr>
            <a:picLocks noChangeAspect="1" noChangeArrowheads="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773211" y="836712"/>
            <a:ext cx="4398649" cy="5661248"/>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8400263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3744</TotalTime>
  <Words>2072</Words>
  <Application>Microsoft Macintosh PowerPoint</Application>
  <PresentationFormat>画面に合わせる (4:3)</PresentationFormat>
  <Paragraphs>262</Paragraphs>
  <Slides>39</Slides>
  <Notes>6</Notes>
  <HiddenSlides>0</HiddenSlides>
  <MMClips>0</MMClips>
  <ScaleCrop>false</ScaleCrop>
  <HeadingPairs>
    <vt:vector size="4" baseType="variant">
      <vt:variant>
        <vt:lpstr>デザイン テンプレート</vt:lpstr>
      </vt:variant>
      <vt:variant>
        <vt:i4>1</vt:i4>
      </vt:variant>
      <vt:variant>
        <vt:lpstr>スライド タイトル</vt:lpstr>
      </vt:variant>
      <vt:variant>
        <vt:i4>39</vt:i4>
      </vt:variant>
    </vt:vector>
  </HeadingPairs>
  <TitlesOfParts>
    <vt:vector size="40" baseType="lpstr">
      <vt:lpstr>Office テーマ</vt:lpstr>
      <vt:lpstr>スライド 1</vt:lpstr>
      <vt:lpstr>参考にした文献</vt:lpstr>
      <vt:lpstr>スライド 3</vt:lpstr>
      <vt:lpstr>周辺地形</vt:lpstr>
      <vt:lpstr>ルソン島周辺</vt:lpstr>
      <vt:lpstr>ヴィサヤ諸島 パラワン諸島周辺</vt:lpstr>
      <vt:lpstr>ミンダナオ島 スル諸島周辺</vt:lpstr>
      <vt:lpstr>スライド 8</vt:lpstr>
      <vt:lpstr>地震源</vt:lpstr>
      <vt:lpstr>ルソン島</vt:lpstr>
      <vt:lpstr>ヴィサヤ諸島</vt:lpstr>
      <vt:lpstr>スラウェシ島</vt:lpstr>
      <vt:lpstr>ミンダナオ島</vt:lpstr>
      <vt:lpstr>スライド 14</vt:lpstr>
      <vt:lpstr>Molucca sea</vt:lpstr>
      <vt:lpstr>Molucca Basin の成因</vt:lpstr>
      <vt:lpstr>火山弧の位置</vt:lpstr>
      <vt:lpstr>地質</vt:lpstr>
      <vt:lpstr>火山弧</vt:lpstr>
      <vt:lpstr>フィリピンの火山といえば・・・ ピナツボ山　Mt. Pinatubo</vt:lpstr>
      <vt:lpstr>オフィオライト</vt:lpstr>
      <vt:lpstr>重力、ＧＰＳ</vt:lpstr>
      <vt:lpstr>フィリピン地質史</vt:lpstr>
      <vt:lpstr>復元されたフィリピンの形成史　55Ma Hall(2002)</vt:lpstr>
      <vt:lpstr>50Ma</vt:lpstr>
      <vt:lpstr>45Ma　India-Asia collision </vt:lpstr>
      <vt:lpstr>25Ma </vt:lpstr>
      <vt:lpstr>20Ma</vt:lpstr>
      <vt:lpstr>15Ma</vt:lpstr>
      <vt:lpstr>中新世（10Ma-5Ma）のフィリピン</vt:lpstr>
      <vt:lpstr>Present Day</vt:lpstr>
      <vt:lpstr>付加体の地震波速度法と反射法による 地下プロファイル  Hayes et al. (1984)</vt:lpstr>
      <vt:lpstr>Free-air gravity  anomaly map 同じ数値の地点をcontourでつないだmap ０から正にずれるほど地下物質の密度が大きいことを示す</vt:lpstr>
      <vt:lpstr> Free-air anomalyによる地下密度分布の解釈図</vt:lpstr>
      <vt:lpstr>seismicity</vt:lpstr>
      <vt:lpstr>断面図（地震波反射法）　</vt:lpstr>
      <vt:lpstr>Ramos and Tsutsumi(2010)</vt:lpstr>
      <vt:lpstr>スライド 38</vt:lpstr>
      <vt:lpstr>おわり</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マニラ・フィリピン海溝</dc:title>
  <dc:creator>hirata</dc:creator>
  <cp:lastModifiedBy>利根川 恭子</cp:lastModifiedBy>
  <cp:revision>110</cp:revision>
  <dcterms:created xsi:type="dcterms:W3CDTF">2013-05-08T07:16:29Z</dcterms:created>
  <dcterms:modified xsi:type="dcterms:W3CDTF">2013-05-08T07:16:45Z</dcterms:modified>
</cp:coreProperties>
</file>