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embeddings/Microsoft___2.bin" ContentType="application/vnd.openxmlformats-officedocument.oleObject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embeddings/Microsoft___3.bin" ContentType="application/vnd.openxmlformats-officedocument.oleObject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__4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embeddings/Microsoft___1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323" r:id="rId3"/>
    <p:sldId id="296" r:id="rId4"/>
    <p:sldId id="297" r:id="rId5"/>
    <p:sldId id="298" r:id="rId6"/>
    <p:sldId id="303" r:id="rId7"/>
    <p:sldId id="304" r:id="rId8"/>
    <p:sldId id="305" r:id="rId9"/>
    <p:sldId id="306" r:id="rId10"/>
    <p:sldId id="260" r:id="rId11"/>
    <p:sldId id="261" r:id="rId12"/>
    <p:sldId id="262" r:id="rId13"/>
    <p:sldId id="263" r:id="rId14"/>
    <p:sldId id="264" r:id="rId15"/>
    <p:sldId id="265" r:id="rId16"/>
    <p:sldId id="308" r:id="rId17"/>
    <p:sldId id="309" r:id="rId18"/>
    <p:sldId id="310" r:id="rId19"/>
    <p:sldId id="311" r:id="rId20"/>
    <p:sldId id="312" r:id="rId21"/>
    <p:sldId id="313" r:id="rId22"/>
    <p:sldId id="324" r:id="rId23"/>
    <p:sldId id="320" r:id="rId24"/>
    <p:sldId id="321" r:id="rId25"/>
    <p:sldId id="322" r:id="rId26"/>
    <p:sldId id="314" r:id="rId27"/>
    <p:sldId id="315" r:id="rId28"/>
    <p:sldId id="316" r:id="rId29"/>
    <p:sldId id="317" r:id="rId30"/>
    <p:sldId id="318" r:id="rId31"/>
    <p:sldId id="319" r:id="rId32"/>
    <p:sldId id="257" r:id="rId33"/>
    <p:sldId id="259" r:id="rId34"/>
    <p:sldId id="258" r:id="rId35"/>
    <p:sldId id="325" r:id="rId36"/>
    <p:sldId id="292" r:id="rId37"/>
    <p:sldId id="293" r:id="rId3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2231" autoAdjust="0"/>
  </p:normalViewPr>
  <p:slideViewPr>
    <p:cSldViewPr snapToGrid="0" snapToObjects="1">
      <p:cViewPr>
        <p:scale>
          <a:sx n="99" d="100"/>
          <a:sy n="99" d="100"/>
        </p:scale>
        <p:origin x="-2728" y="-1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990A3-FBEA-7B47-B53A-7B23D6F6655D}" type="datetimeFigureOut">
              <a:rPr kumimoji="1" lang="ja-JP" altLang="en-US" smtClean="0"/>
              <a:pPr/>
              <a:t>13.5.8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9E94A-03F3-D142-9ECA-CADAC4A7A98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8944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9E94A-03F3-D142-9ECA-CADAC4A7A98E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7602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2DE64-D84D-B243-959C-D2FB85928485}" type="datetimeFigureOut">
              <a:rPr kumimoji="1" lang="ja-JP" altLang="en-US" smtClean="0"/>
              <a:pPr/>
              <a:t>13.5.8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3C048-CD33-C74B-8EA3-9598BD98E99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666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2DE64-D84D-B243-959C-D2FB85928485}" type="datetimeFigureOut">
              <a:rPr kumimoji="1" lang="ja-JP" altLang="en-US" smtClean="0"/>
              <a:pPr/>
              <a:t>13.5.8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3C048-CD33-C74B-8EA3-9598BD98E99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6105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2DE64-D84D-B243-959C-D2FB85928485}" type="datetimeFigureOut">
              <a:rPr kumimoji="1" lang="ja-JP" altLang="en-US" smtClean="0"/>
              <a:pPr/>
              <a:t>13.5.8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3C048-CD33-C74B-8EA3-9598BD98E99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0244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2DE64-D84D-B243-959C-D2FB85928485}" type="datetimeFigureOut">
              <a:rPr kumimoji="1" lang="ja-JP" altLang="en-US" smtClean="0"/>
              <a:pPr/>
              <a:t>13.5.8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3C048-CD33-C74B-8EA3-9598BD98E99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906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2DE64-D84D-B243-959C-D2FB85928485}" type="datetimeFigureOut">
              <a:rPr kumimoji="1" lang="ja-JP" altLang="en-US" smtClean="0"/>
              <a:pPr/>
              <a:t>13.5.8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3C048-CD33-C74B-8EA3-9598BD98E99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937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2DE64-D84D-B243-959C-D2FB85928485}" type="datetimeFigureOut">
              <a:rPr kumimoji="1" lang="ja-JP" altLang="en-US" smtClean="0"/>
              <a:pPr/>
              <a:t>13.5.8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3C048-CD33-C74B-8EA3-9598BD98E99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885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2DE64-D84D-B243-959C-D2FB85928485}" type="datetimeFigureOut">
              <a:rPr kumimoji="1" lang="ja-JP" altLang="en-US" smtClean="0"/>
              <a:pPr/>
              <a:t>13.5.8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3C048-CD33-C74B-8EA3-9598BD98E99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7140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2DE64-D84D-B243-959C-D2FB85928485}" type="datetimeFigureOut">
              <a:rPr kumimoji="1" lang="ja-JP" altLang="en-US" smtClean="0"/>
              <a:pPr/>
              <a:t>13.5.8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3C048-CD33-C74B-8EA3-9598BD98E99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3731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2DE64-D84D-B243-959C-D2FB85928485}" type="datetimeFigureOut">
              <a:rPr kumimoji="1" lang="ja-JP" altLang="en-US" smtClean="0"/>
              <a:pPr/>
              <a:t>13.5.8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3C048-CD33-C74B-8EA3-9598BD98E99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724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2DE64-D84D-B243-959C-D2FB85928485}" type="datetimeFigureOut">
              <a:rPr kumimoji="1" lang="ja-JP" altLang="en-US" smtClean="0"/>
              <a:pPr/>
              <a:t>13.5.8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3C048-CD33-C74B-8EA3-9598BD98E99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3238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2DE64-D84D-B243-959C-D2FB85928485}" type="datetimeFigureOut">
              <a:rPr kumimoji="1" lang="ja-JP" altLang="en-US" smtClean="0"/>
              <a:pPr/>
              <a:t>13.5.8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3C048-CD33-C74B-8EA3-9598BD98E99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5699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2DE64-D84D-B243-959C-D2FB85928485}" type="datetimeFigureOut">
              <a:rPr kumimoji="1" lang="ja-JP" altLang="en-US" smtClean="0"/>
              <a:pPr/>
              <a:t>13.5.8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3C048-CD33-C74B-8EA3-9598BD98E99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632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hyperlink" Target="http://ja.wikipedia.org/wiki/%E3%83%95%E3%82%A1%E3%82%A4%E3%83%AB:Pahoeoe_fountain_edit2.jpg" TargetMode="External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hyperlink" Target="file://localhost//upload.wikimedia.org/wikipedia/commons/4/45/Appalachian_fault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oleObject" Target="../embeddings/Microsoft___1.bin"/><Relationship Id="rId5" Type="http://schemas.openxmlformats.org/officeDocument/2006/relationships/oleObject" Target="../embeddings/Microsoft___2.bin"/><Relationship Id="rId6" Type="http://schemas.openxmlformats.org/officeDocument/2006/relationships/oleObject" Target="../embeddings/Microsoft___3.bin"/><Relationship Id="rId7" Type="http://schemas.openxmlformats.org/officeDocument/2006/relationships/oleObject" Target="../embeddings/Microsoft___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中米海溝</a:t>
            </a:r>
            <a:r>
              <a:rPr kumimoji="1" lang="en-US" altLang="ja-JP" dirty="0" smtClean="0"/>
              <a:t>•</a:t>
            </a:r>
            <a:r>
              <a:rPr kumimoji="1" lang="ja-JP" altLang="en-US" dirty="0" smtClean="0"/>
              <a:t>小アンチル海溝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3100" dirty="0" smtClean="0"/>
              <a:t>Middle America Trench and Lesser Antilles Trench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案浦理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1)</a:t>
            </a:r>
            <a:r>
              <a:rPr lang="en-US" altLang="ja-JP" dirty="0" smtClean="0">
                <a:solidFill>
                  <a:schemeClr val="tx1"/>
                </a:solidFill>
              </a:rPr>
              <a:t>•</a:t>
            </a:r>
            <a:r>
              <a:rPr lang="ja-JP" altLang="en-US" dirty="0" smtClean="0">
                <a:solidFill>
                  <a:schemeClr val="tx1"/>
                </a:solidFill>
              </a:rPr>
              <a:t>丸山玄太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1)</a:t>
            </a:r>
            <a:r>
              <a:rPr lang="en-US" altLang="ja-JP" dirty="0" smtClean="0">
                <a:solidFill>
                  <a:schemeClr val="tx1"/>
                </a:solidFill>
              </a:rPr>
              <a:t>•</a:t>
            </a:r>
            <a:r>
              <a:rPr lang="ja-JP" altLang="en-US" dirty="0" smtClean="0">
                <a:solidFill>
                  <a:schemeClr val="tx1"/>
                </a:solidFill>
              </a:rPr>
              <a:t>高木悠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1)</a:t>
            </a:r>
          </a:p>
          <a:p>
            <a:r>
              <a:rPr lang="en-US" altLang="ja-JP" sz="2800" baseline="30000" dirty="0" smtClean="0">
                <a:solidFill>
                  <a:schemeClr val="tx1"/>
                </a:solidFill>
              </a:rPr>
              <a:t>1)</a:t>
            </a:r>
            <a:r>
              <a:rPr lang="en-US" altLang="ja-JP" sz="2800" dirty="0" smtClean="0">
                <a:solidFill>
                  <a:schemeClr val="tx1"/>
                </a:solidFill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</a:rPr>
              <a:t>地球</a:t>
            </a:r>
            <a:r>
              <a:rPr lang="ja-JP" altLang="en-US" sz="2800" smtClean="0">
                <a:solidFill>
                  <a:schemeClr val="tx1"/>
                </a:solidFill>
              </a:rPr>
              <a:t>惑星科学専攻修士</a:t>
            </a:r>
            <a:r>
              <a:rPr lang="ja-JP" altLang="en-US" sz="2800" dirty="0" smtClean="0">
                <a:solidFill>
                  <a:schemeClr val="tx1"/>
                </a:solidFill>
              </a:rPr>
              <a:t>１年</a:t>
            </a:r>
            <a:endParaRPr kumimoji="1" lang="ja-JP" altLang="en-US" sz="2800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33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19881" y="425527"/>
            <a:ext cx="548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continental margin </a:t>
            </a:r>
            <a:r>
              <a:rPr kumimoji="1" lang="ja-JP" altLang="en-US" sz="2400" dirty="0" smtClean="0"/>
              <a:t>の取り除きとその</a:t>
            </a:r>
            <a:r>
              <a:rPr lang="ja-JP" altLang="en-US" sz="2400" dirty="0" smtClean="0"/>
              <a:t>成因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05289" y="912938"/>
            <a:ext cx="176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Karig</a:t>
            </a:r>
            <a:r>
              <a:rPr lang="en-US" altLang="ja-JP" dirty="0" smtClean="0"/>
              <a:t> et al., 1978</a:t>
            </a:r>
            <a:endParaRPr kumimoji="1" lang="ja-JP" altLang="en-US" dirty="0"/>
          </a:p>
        </p:txBody>
      </p:sp>
      <p:pic>
        <p:nvPicPr>
          <p:cNvPr id="4" name="図 3" descr="Karig_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51335" y="1372507"/>
            <a:ext cx="7040371" cy="460880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542371" y="6165980"/>
            <a:ext cx="579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continental margin </a:t>
            </a:r>
            <a:r>
              <a:rPr kumimoji="1" lang="ja-JP" altLang="en-US" dirty="0" smtClean="0"/>
              <a:t>が取り除かれている地形が見つかった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75441" y="3305995"/>
            <a:ext cx="2685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3366FF"/>
                </a:solidFill>
              </a:rPr>
              <a:t>Tehuantepec Ridge </a:t>
            </a:r>
            <a:r>
              <a:rPr lang="ja-JP" altLang="en-US" dirty="0" smtClean="0">
                <a:solidFill>
                  <a:srgbClr val="3366FF"/>
                </a:solidFill>
              </a:rPr>
              <a:t>を境に</a:t>
            </a:r>
            <a:endParaRPr lang="en-US" altLang="ja-JP" dirty="0" smtClean="0">
              <a:solidFill>
                <a:srgbClr val="3366FF"/>
              </a:solidFill>
            </a:endParaRPr>
          </a:p>
          <a:p>
            <a:pPr algn="ctr"/>
            <a:r>
              <a:rPr lang="ja-JP" altLang="en-US" dirty="0" smtClean="0">
                <a:solidFill>
                  <a:srgbClr val="3366FF"/>
                </a:solidFill>
              </a:rPr>
              <a:t>　　　特徴が変わる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4981819" y="4243027"/>
            <a:ext cx="1378368" cy="126011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269088" y="5339944"/>
            <a:ext cx="207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広い大陸棚がある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33779" y="4693613"/>
            <a:ext cx="224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 t</a:t>
            </a:r>
            <a:r>
              <a:rPr kumimoji="1" lang="en-US" altLang="ja-JP" dirty="0" smtClean="0"/>
              <a:t>rench-slope break </a:t>
            </a:r>
          </a:p>
          <a:p>
            <a:r>
              <a:rPr kumimoji="1" lang="ja-JP" altLang="en-US" dirty="0" smtClean="0"/>
              <a:t>が</a:t>
            </a:r>
            <a:r>
              <a:rPr lang="ja-JP" altLang="en-US" dirty="0" smtClean="0"/>
              <a:t>ある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21690" y="328162"/>
            <a:ext cx="18261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中米海溝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320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Karig_fi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859" y="1610018"/>
            <a:ext cx="4418067" cy="3538027"/>
          </a:xfrm>
          <a:prstGeom prst="rect">
            <a:avLst/>
          </a:prstGeom>
        </p:spPr>
      </p:pic>
      <p:pic>
        <p:nvPicPr>
          <p:cNvPr id="4" name="図 3" descr="Karig_fi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17607" y="1403492"/>
            <a:ext cx="5026393" cy="3744553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6697347" y="656581"/>
            <a:ext cx="1753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/>
              <a:t>Karig</a:t>
            </a:r>
            <a:r>
              <a:rPr lang="en-US" altLang="ja-JP" dirty="0" smtClean="0"/>
              <a:t> et al., 1978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32193" y="53516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側線図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96579" y="5351640"/>
            <a:ext cx="23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断面図</a:t>
            </a:r>
            <a:r>
              <a:rPr kumimoji="1" lang="en-US" altLang="ja-JP" dirty="0" smtClean="0"/>
              <a:t> (</a:t>
            </a:r>
            <a:r>
              <a:rPr kumimoji="1" lang="ja-JP" altLang="en-US" dirty="0" smtClean="0"/>
              <a:t>左図側線</a:t>
            </a:r>
            <a:r>
              <a:rPr kumimoji="1" lang="en-US" altLang="ja-JP" dirty="0" smtClean="0"/>
              <a:t>A-B)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29330" y="475233"/>
            <a:ext cx="3468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地震波反射法による結果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64102" y="2152751"/>
            <a:ext cx="193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</a:t>
            </a:r>
            <a:r>
              <a:rPr kumimoji="1" lang="en-US" altLang="ja-JP" dirty="0" smtClean="0"/>
              <a:t>rench slope brake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52204" y="2472225"/>
            <a:ext cx="39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↓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19122" y="364193"/>
            <a:ext cx="18261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中米</a:t>
            </a:r>
            <a:r>
              <a:rPr lang="ja-JP" altLang="en-US" sz="3200" dirty="0" smtClean="0"/>
              <a:t>海溝</a:t>
            </a:r>
            <a:endParaRPr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58615" y="6000174"/>
            <a:ext cx="4216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削りとられた地形</a:t>
            </a:r>
            <a:r>
              <a:rPr lang="ja-JP" altLang="en-US" sz="2400" dirty="0" smtClean="0">
                <a:solidFill>
                  <a:srgbClr val="FF0000"/>
                </a:solidFill>
              </a:rPr>
              <a:t>が確認できる</a:t>
            </a:r>
            <a:r>
              <a:rPr lang="en-US" altLang="ja-JP" sz="2400" dirty="0" smtClean="0">
                <a:solidFill>
                  <a:srgbClr val="FF0000"/>
                </a:solidFill>
              </a:rPr>
              <a:t>.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12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474503" y="1347727"/>
            <a:ext cx="3275318" cy="369332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r>
              <a:rPr kumimoji="1" lang="ja-JP" altLang="en-US" dirty="0" smtClean="0"/>
              <a:t>測地学的データ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年代測定結果</a:t>
            </a:r>
            <a:endParaRPr kumimoji="1"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3321" y="2505489"/>
            <a:ext cx="4266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 Continental margin </a:t>
            </a:r>
            <a:r>
              <a:rPr lang="ja-JP" altLang="en-US" dirty="0" smtClean="0"/>
              <a:t>の取り除きは白亜紀後期</a:t>
            </a:r>
            <a:r>
              <a:rPr lang="en-US" altLang="ja-JP" dirty="0" smtClean="0"/>
              <a:t>〜</a:t>
            </a:r>
            <a:r>
              <a:rPr lang="ja-JP" altLang="en-US" dirty="0" smtClean="0"/>
              <a:t>中新生に起こった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4503" y="4876836"/>
            <a:ext cx="7988413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 </a:t>
            </a:r>
            <a:r>
              <a:rPr kumimoji="1" lang="ja-JP" altLang="en-US" sz="2000" dirty="0" smtClean="0"/>
              <a:t>ココス</a:t>
            </a:r>
            <a:r>
              <a:rPr lang="ja-JP" altLang="en-US" sz="2000" dirty="0" smtClean="0"/>
              <a:t>プレートが北アメリカプレートに斜めに沈み込むことに伴う</a:t>
            </a:r>
            <a:r>
              <a:rPr lang="en-US" altLang="ja-JP" sz="2000" dirty="0" smtClean="0"/>
              <a:t>, </a:t>
            </a:r>
            <a:r>
              <a:rPr lang="ja-JP" altLang="en-US" sz="2000" dirty="0" smtClean="0"/>
              <a:t>過去の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right-lateral </a:t>
            </a:r>
            <a:r>
              <a:rPr lang="ja-JP" altLang="en-US" sz="2000" dirty="0" smtClean="0"/>
              <a:t>方向の</a:t>
            </a:r>
            <a:r>
              <a:rPr kumimoji="1" lang="ja-JP" altLang="en-US" sz="2000" dirty="0" smtClean="0"/>
              <a:t>移動が</a:t>
            </a:r>
            <a:r>
              <a:rPr kumimoji="1" lang="en-US" altLang="ja-JP" sz="2000" dirty="0" smtClean="0"/>
              <a:t>continental margin </a:t>
            </a:r>
            <a:r>
              <a:rPr kumimoji="1" lang="ja-JP" altLang="en-US" sz="2000" dirty="0" smtClean="0"/>
              <a:t>の取り除き</a:t>
            </a:r>
            <a:r>
              <a:rPr lang="en-US" altLang="en-US" sz="2000" dirty="0" smtClean="0"/>
              <a:t>に関与している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8309" y="5815406"/>
            <a:ext cx="2584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と論文では考察している</a:t>
            </a:r>
            <a:r>
              <a:rPr kumimoji="1" lang="en-US" altLang="ja-JP" dirty="0" smtClean="0"/>
              <a:t>. 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3322" y="3151819"/>
            <a:ext cx="452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(</a:t>
            </a:r>
            <a:r>
              <a:rPr lang="ja-JP" altLang="en-US" dirty="0" smtClean="0"/>
              <a:t>ただし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その後</a:t>
            </a:r>
            <a:r>
              <a:rPr lang="en-US" altLang="ja-JP" dirty="0" smtClean="0"/>
              <a:t>, </a:t>
            </a:r>
            <a:r>
              <a:rPr lang="ja-JP" altLang="en-US" dirty="0" smtClean="0"/>
              <a:t>後期中新生</a:t>
            </a:r>
            <a:r>
              <a:rPr lang="en-US" altLang="en-US" dirty="0" smtClean="0"/>
              <a:t>から完新世</a:t>
            </a:r>
          </a:p>
          <a:p>
            <a:r>
              <a:rPr lang="en-US" altLang="en-US" dirty="0" smtClean="0"/>
              <a:t>においては付加作用の方が卓越していた)</a:t>
            </a:r>
            <a:endParaRPr lang="en-US" altLang="ja-JP" dirty="0" smtClean="0"/>
          </a:p>
        </p:txBody>
      </p:sp>
      <p:pic>
        <p:nvPicPr>
          <p:cNvPr id="10" name="図 9" descr="Karig_fig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718538" y="312502"/>
            <a:ext cx="3927666" cy="361033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690991" y="4078763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地磁気異常の調査結果</a:t>
            </a:r>
            <a:endParaRPr kumimoji="1" lang="ja-JP" altLang="en-US" dirty="0"/>
          </a:p>
        </p:txBody>
      </p:sp>
      <p:grpSp>
        <p:nvGrpSpPr>
          <p:cNvPr id="14" name="図形グループ 13"/>
          <p:cNvGrpSpPr/>
          <p:nvPr/>
        </p:nvGrpSpPr>
        <p:grpSpPr>
          <a:xfrm>
            <a:off x="4699000" y="2555047"/>
            <a:ext cx="1964494" cy="1281590"/>
            <a:chOff x="4699000" y="2555047"/>
            <a:chExt cx="1964494" cy="1281590"/>
          </a:xfrm>
        </p:grpSpPr>
        <p:sp>
          <p:nvSpPr>
            <p:cNvPr id="3" name="テキスト ボックス 2"/>
            <p:cNvSpPr txBox="1"/>
            <p:nvPr/>
          </p:nvSpPr>
          <p:spPr>
            <a:xfrm rot="8456823">
              <a:off x="5921584" y="2555047"/>
              <a:ext cx="741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3366FF"/>
                  </a:solidFill>
                </a:rPr>
                <a:t>←←</a:t>
              </a:r>
              <a:endParaRPr kumimoji="1" lang="ja-JP" altLang="en-US" sz="2400" dirty="0">
                <a:solidFill>
                  <a:srgbClr val="3366FF"/>
                </a:solidFill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4699000" y="3467305"/>
              <a:ext cx="1816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3366FF"/>
                  </a:solidFill>
                </a:rPr>
                <a:t>沈み込みの方向</a:t>
              </a:r>
              <a:endParaRPr kumimoji="1" lang="ja-JP" altLang="en-US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6373100" y="538968"/>
            <a:ext cx="2273104" cy="1588128"/>
            <a:chOff x="6373100" y="538968"/>
            <a:chExt cx="2273104" cy="1588128"/>
          </a:xfrm>
        </p:grpSpPr>
        <p:sp>
          <p:nvSpPr>
            <p:cNvPr id="2" name="テキスト ボックス 1"/>
            <p:cNvSpPr txBox="1"/>
            <p:nvPr/>
          </p:nvSpPr>
          <p:spPr>
            <a:xfrm rot="1246611">
              <a:off x="6771789" y="1665431"/>
              <a:ext cx="741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0000"/>
                  </a:solidFill>
                </a:rPr>
                <a:t>←←</a:t>
              </a:r>
            </a:p>
          </p:txBody>
        </p:sp>
        <p:grpSp>
          <p:nvGrpSpPr>
            <p:cNvPr id="15" name="図形グループ 14"/>
            <p:cNvGrpSpPr/>
            <p:nvPr/>
          </p:nvGrpSpPr>
          <p:grpSpPr>
            <a:xfrm>
              <a:off x="6373100" y="538968"/>
              <a:ext cx="2273104" cy="820517"/>
              <a:chOff x="6373100" y="538968"/>
              <a:chExt cx="2273104" cy="820517"/>
            </a:xfrm>
          </p:grpSpPr>
          <p:sp>
            <p:nvSpPr>
              <p:cNvPr id="13" name="テキスト ボックス 12"/>
              <p:cNvSpPr txBox="1"/>
              <p:nvPr/>
            </p:nvSpPr>
            <p:spPr>
              <a:xfrm>
                <a:off x="6836582" y="713154"/>
                <a:ext cx="18096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FF0000"/>
                    </a:solidFill>
                  </a:rPr>
                  <a:t>r</a:t>
                </a:r>
                <a:r>
                  <a:rPr kumimoji="1" lang="en-US" altLang="ja-JP" dirty="0" smtClean="0">
                    <a:solidFill>
                      <a:srgbClr val="FF0000"/>
                    </a:solidFill>
                  </a:rPr>
                  <a:t>ight-lateral </a:t>
                </a:r>
                <a:r>
                  <a:rPr kumimoji="1" lang="ja-JP" altLang="en-US" dirty="0" smtClean="0">
                    <a:solidFill>
                      <a:srgbClr val="FF0000"/>
                    </a:solidFill>
                  </a:rPr>
                  <a:t>方向</a:t>
                </a:r>
                <a:endParaRPr kumimoji="1" lang="en-US" altLang="ja-JP" dirty="0" smtClean="0">
                  <a:solidFill>
                    <a:srgbClr val="FF0000"/>
                  </a:solidFill>
                </a:endParaRPr>
              </a:p>
              <a:p>
                <a:r>
                  <a:rPr lang="en-US" altLang="ja-JP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       </a:t>
                </a:r>
                <a:r>
                  <a:rPr kumimoji="1" lang="ja-JP" altLang="en-US" dirty="0" smtClean="0">
                    <a:solidFill>
                      <a:srgbClr val="FF0000"/>
                    </a:solidFill>
                  </a:rPr>
                  <a:t>への移動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6373100" y="538968"/>
                <a:ext cx="22731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dirty="0" smtClean="0">
                    <a:solidFill>
                      <a:srgbClr val="FF0000"/>
                    </a:solidFill>
                  </a:rPr>
                  <a:t>（白亜紀後期</a:t>
                </a:r>
                <a:r>
                  <a:rPr lang="en-US" altLang="ja-JP" sz="1400" dirty="0" smtClean="0">
                    <a:solidFill>
                      <a:srgbClr val="FF0000"/>
                    </a:solidFill>
                  </a:rPr>
                  <a:t>〜</a:t>
                </a:r>
                <a:r>
                  <a:rPr lang="ja-JP" altLang="en-US" sz="1400" dirty="0" smtClean="0">
                    <a:solidFill>
                      <a:srgbClr val="FF0000"/>
                    </a:solidFill>
                  </a:rPr>
                  <a:t>中新生）</a:t>
                </a:r>
                <a:endParaRPr kumimoji="1" lang="ja-JP" altLang="en-US" sz="14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7" name="テキスト ボックス 16"/>
          <p:cNvSpPr txBox="1"/>
          <p:nvPr/>
        </p:nvSpPr>
        <p:spPr>
          <a:xfrm>
            <a:off x="385036" y="4058710"/>
            <a:ext cx="4198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dirty="0"/>
              <a:t> </a:t>
            </a:r>
            <a:r>
              <a:rPr lang="ja-JP" altLang="en-US" dirty="0" smtClean="0"/>
              <a:t>はぎ取られた</a:t>
            </a:r>
            <a:r>
              <a:rPr lang="en-US" altLang="ja-JP" dirty="0" smtClean="0"/>
              <a:t> sliver </a:t>
            </a:r>
            <a:r>
              <a:rPr lang="ja-JP" altLang="en-US" dirty="0" smtClean="0"/>
              <a:t>がバハカリフォルニア</a:t>
            </a:r>
            <a:r>
              <a:rPr lang="en-US" altLang="ja-JP" dirty="0" smtClean="0"/>
              <a:t> (</a:t>
            </a:r>
            <a:r>
              <a:rPr lang="ja-JP" altLang="en-US" dirty="0" smtClean="0"/>
              <a:t>北西方向</a:t>
            </a:r>
            <a:r>
              <a:rPr lang="en-US" altLang="ja-JP" dirty="0" smtClean="0"/>
              <a:t>) </a:t>
            </a:r>
            <a:r>
              <a:rPr lang="ja-JP" altLang="en-US" dirty="0" smtClean="0"/>
              <a:t>付近で見つかった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1513361" y="464742"/>
            <a:ext cx="18261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/>
              <a:t>中米海溝</a:t>
            </a: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2151875" y="1835664"/>
            <a:ext cx="0" cy="631309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96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1143" y="1225127"/>
            <a:ext cx="3039627" cy="4404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ja-JP" altLang="en-US" dirty="0" smtClean="0"/>
              <a:t>沈み込み帯では付加作用だけでなく</a:t>
            </a:r>
            <a:r>
              <a:rPr kumimoji="1" lang="en-US" altLang="ja-JP" dirty="0" smtClean="0"/>
              <a:t>, </a:t>
            </a:r>
            <a:r>
              <a:rPr lang="ja-JP" altLang="en-US" dirty="0" smtClean="0"/>
              <a:t>沈み込まれる側のプレートを削る</a:t>
            </a:r>
            <a:r>
              <a:rPr kumimoji="1" lang="ja-JP" altLang="en-US" dirty="0" smtClean="0"/>
              <a:t>作用もある</a:t>
            </a:r>
            <a:r>
              <a:rPr kumimoji="1" lang="en-US" altLang="ja-JP" dirty="0" smtClean="0"/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ja-JP" altLang="en-US" dirty="0" smtClean="0"/>
              <a:t>沈み込む</a:t>
            </a:r>
            <a:r>
              <a:rPr lang="ja-JP" altLang="en-US" dirty="0"/>
              <a:t>プレートが沈み込まれる側のプレートを削り込み侵食し</a:t>
            </a:r>
            <a:r>
              <a:rPr lang="en-US" altLang="ja-JP" dirty="0"/>
              <a:t>, </a:t>
            </a:r>
            <a:r>
              <a:rPr lang="ja-JP" altLang="en-US" dirty="0"/>
              <a:t>沈み込む海洋</a:t>
            </a:r>
            <a:r>
              <a:rPr lang="ja-JP" altLang="en-US" dirty="0" smtClean="0"/>
              <a:t>プレートと</a:t>
            </a:r>
            <a:r>
              <a:rPr lang="ja-JP" altLang="en-US" dirty="0"/>
              <a:t>ともに地球内部へ持ち去ってしまうと考えられている現象</a:t>
            </a:r>
            <a:r>
              <a:rPr lang="en-US" altLang="ja-JP" dirty="0" smtClean="0"/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ja-JP" altLang="en-US" dirty="0" smtClean="0"/>
              <a:t>中米</a:t>
            </a:r>
            <a:r>
              <a:rPr lang="ja-JP" altLang="en-US" dirty="0"/>
              <a:t>海溝では</a:t>
            </a:r>
            <a:r>
              <a:rPr lang="en-US" altLang="ja-JP" dirty="0"/>
              <a:t>, </a:t>
            </a:r>
            <a:r>
              <a:rPr lang="ja-JP" altLang="en-US" dirty="0"/>
              <a:t>グアテマラ</a:t>
            </a:r>
            <a:r>
              <a:rPr lang="en-US" altLang="ja-JP" dirty="0"/>
              <a:t> – </a:t>
            </a:r>
            <a:r>
              <a:rPr lang="ja-JP" altLang="en-US" dirty="0"/>
              <a:t>コスタリカ沖で起こっていることが分かっている</a:t>
            </a:r>
            <a:r>
              <a:rPr lang="en-US" altLang="ja-JP" dirty="0" smtClean="0"/>
              <a:t>.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75640" y="344594"/>
            <a:ext cx="63097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造</a:t>
            </a:r>
            <a:r>
              <a:rPr lang="ja-JP" altLang="en-US" sz="3200" dirty="0" smtClean="0"/>
              <a:t>構</a:t>
            </a:r>
            <a:r>
              <a:rPr kumimoji="1" lang="ja-JP" altLang="en-US" sz="3200" dirty="0" smtClean="0"/>
              <a:t>性侵食作用</a:t>
            </a:r>
            <a:r>
              <a:rPr kumimoji="1" lang="en-US" altLang="ja-JP" sz="3200" dirty="0" smtClean="0"/>
              <a:t> </a:t>
            </a:r>
            <a:r>
              <a:rPr lang="en-US" altLang="ja-JP" sz="3200" dirty="0" smtClean="0"/>
              <a:t>(</a:t>
            </a:r>
            <a:r>
              <a:rPr lang="en-US" altLang="ja-JP" sz="3200" dirty="0"/>
              <a:t>tectonic erosion</a:t>
            </a:r>
            <a:r>
              <a:rPr lang="en-US" altLang="ja-JP" sz="3200" dirty="0" smtClean="0"/>
              <a:t>)</a:t>
            </a:r>
            <a:endParaRPr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66240" y="6098743"/>
            <a:ext cx="132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木村</a:t>
            </a:r>
            <a:r>
              <a:rPr lang="en-US" altLang="ja-JP" dirty="0" smtClean="0"/>
              <a:t> (2002)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52810" y="5729411"/>
            <a:ext cx="4880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</a:t>
            </a:r>
            <a:r>
              <a:rPr kumimoji="1" lang="en-US" altLang="ja-JP" dirty="0" smtClean="0"/>
              <a:t>ectonic erosion </a:t>
            </a:r>
            <a:r>
              <a:rPr kumimoji="1" lang="ja-JP" altLang="en-US" dirty="0" smtClean="0"/>
              <a:t>が起こっている領域</a:t>
            </a:r>
            <a:r>
              <a:rPr kumimoji="1" lang="en-US" altLang="ja-JP" dirty="0" smtClean="0"/>
              <a:t> (</a:t>
            </a:r>
            <a:r>
              <a:rPr kumimoji="1" lang="ja-JP" altLang="en-US" dirty="0" smtClean="0"/>
              <a:t>白の三角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4" name="図 3" descr="変動帯 図7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89972" y="1225127"/>
            <a:ext cx="5801628" cy="440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10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58745" y="2189077"/>
            <a:ext cx="2445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</a:t>
            </a:r>
            <a:r>
              <a:rPr kumimoji="1" lang="en-US" altLang="ja-JP" dirty="0" smtClean="0"/>
              <a:t>ectonic erosion </a:t>
            </a:r>
            <a:r>
              <a:rPr kumimoji="1" lang="ja-JP" altLang="en-US" dirty="0" smtClean="0"/>
              <a:t>の成因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1822" y="840366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</a:t>
            </a:r>
            <a:r>
              <a:rPr kumimoji="1" lang="en-US" altLang="ja-JP" dirty="0" smtClean="0"/>
              <a:t>ectonic erosion </a:t>
            </a:r>
            <a:r>
              <a:rPr kumimoji="1" lang="ja-JP" altLang="en-US" dirty="0" smtClean="0"/>
              <a:t>が起こっている領域の特徴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86105" y="1298503"/>
            <a:ext cx="4480714" cy="747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ja-JP" altLang="en-US" dirty="0" smtClean="0"/>
              <a:t>海溝が堆積物で埋められていない</a:t>
            </a:r>
            <a:r>
              <a:rPr kumimoji="1" lang="en-US" altLang="ja-JP" dirty="0" smtClean="0"/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ja-JP" altLang="en-US" dirty="0" smtClean="0"/>
              <a:t>大規模</a:t>
            </a:r>
            <a:r>
              <a:rPr lang="ja-JP" altLang="en-US" dirty="0"/>
              <a:t>な海溝斜面の崩落が起こっている</a:t>
            </a:r>
            <a:r>
              <a:rPr lang="en-US" altLang="ja-JP" dirty="0" smtClean="0"/>
              <a:t>.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84216" y="2558409"/>
            <a:ext cx="3062632" cy="369332"/>
          </a:xfrm>
          <a:prstGeom prst="rect">
            <a:avLst/>
          </a:prstGeom>
          <a:noFill/>
          <a:ln w="1905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1980</a:t>
            </a:r>
            <a:r>
              <a:rPr kumimoji="1" lang="ja-JP" altLang="en-US" dirty="0" smtClean="0"/>
              <a:t>年代の解釈</a:t>
            </a:r>
            <a:r>
              <a:rPr kumimoji="1" lang="en-US" altLang="ja-JP" dirty="0" smtClean="0"/>
              <a:t> (Hilde, 1982)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7332" y="6105769"/>
            <a:ext cx="830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海洋プレートの曲げによって形成された地溝に崩壊物がトラップされ</a:t>
            </a:r>
            <a:r>
              <a:rPr kumimoji="1" lang="en-US" altLang="ja-JP" dirty="0" smtClean="0"/>
              <a:t>, </a:t>
            </a:r>
            <a:r>
              <a:rPr lang="ja-JP" altLang="en-US" dirty="0" smtClean="0"/>
              <a:t>進行するモデル</a:t>
            </a:r>
            <a:endParaRPr kumimoji="1" lang="ja-JP" altLang="en-US" dirty="0"/>
          </a:p>
        </p:txBody>
      </p:sp>
      <p:pic>
        <p:nvPicPr>
          <p:cNvPr id="3" name="図 2" descr="変動帯 図7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51822" y="2943469"/>
            <a:ext cx="7924800" cy="31623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801894" y="199890"/>
            <a:ext cx="6094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造構性</a:t>
            </a:r>
            <a:r>
              <a:rPr lang="ja-JP" altLang="en-US" sz="3200" dirty="0"/>
              <a:t>侵食作用</a:t>
            </a:r>
            <a:r>
              <a:rPr lang="en-US" altLang="ja-JP" sz="3200" dirty="0"/>
              <a:t> (tectonic erosion</a:t>
            </a:r>
            <a:r>
              <a:rPr lang="en-US" altLang="ja-JP" sz="3200" dirty="0" smtClean="0"/>
              <a:t>)</a:t>
            </a:r>
            <a:endParaRPr lang="ja-JP" altLang="en-US" sz="3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70400" y="2566876"/>
            <a:ext cx="352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→ </a:t>
            </a:r>
            <a:r>
              <a:rPr kumimoji="1" lang="ja-JP" altLang="en-US" dirty="0" smtClean="0"/>
              <a:t>前弧側での沈降を説明できない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74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51692" y="2242786"/>
            <a:ext cx="328027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Von </a:t>
            </a:r>
            <a:r>
              <a:rPr kumimoji="1" lang="en-US" altLang="ja-JP" dirty="0" err="1" smtClean="0"/>
              <a:t>Huene</a:t>
            </a:r>
            <a:r>
              <a:rPr kumimoji="1" lang="en-US" altLang="ja-JP" dirty="0" smtClean="0"/>
              <a:t> and </a:t>
            </a:r>
            <a:r>
              <a:rPr kumimoji="1" lang="en-US" altLang="ja-JP" dirty="0" err="1" smtClean="0"/>
              <a:t>Lallemand</a:t>
            </a:r>
            <a:r>
              <a:rPr kumimoji="1" lang="en-US" altLang="ja-JP" dirty="0" smtClean="0"/>
              <a:t>, 1990 </a:t>
            </a:r>
          </a:p>
          <a:p>
            <a:r>
              <a:rPr kumimoji="1" lang="ja-JP" altLang="en-US" dirty="0" smtClean="0"/>
              <a:t>のモデル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1692" y="3430905"/>
            <a:ext cx="3407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 </a:t>
            </a:r>
            <a:r>
              <a:rPr lang="ja-JP" altLang="en-US" dirty="0" smtClean="0"/>
              <a:t>前</a:t>
            </a:r>
            <a:r>
              <a:rPr kumimoji="1" lang="ja-JP" altLang="en-US" dirty="0" smtClean="0"/>
              <a:t>面での侵食と前弧の下底での</a:t>
            </a:r>
            <a:endParaRPr kumimoji="1" lang="en-US" altLang="ja-JP" dirty="0" smtClean="0"/>
          </a:p>
          <a:p>
            <a:r>
              <a:rPr kumimoji="1" lang="ja-JP" altLang="en-US" dirty="0" smtClean="0"/>
              <a:t>侵食の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通りの侵食が必要である</a:t>
            </a:r>
            <a:endParaRPr kumimoji="1" lang="en-US" altLang="ja-JP" dirty="0" smtClean="0"/>
          </a:p>
          <a:p>
            <a:r>
              <a:rPr kumimoji="1" lang="ja-JP" altLang="en-US" dirty="0" smtClean="0"/>
              <a:t>とした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pic>
        <p:nvPicPr>
          <p:cNvPr id="5" name="図 4" descr="変動帯 図7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52627" y="390769"/>
            <a:ext cx="4381192" cy="617415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629788" y="365131"/>
            <a:ext cx="31289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/>
              <a:t>造構性侵食作用</a:t>
            </a:r>
            <a:r>
              <a:rPr lang="en-US" altLang="ja-JP" sz="3200" dirty="0"/>
              <a:t> </a:t>
            </a:r>
            <a:endParaRPr lang="en-US" altLang="ja-JP" sz="3200" dirty="0" smtClean="0"/>
          </a:p>
          <a:p>
            <a:r>
              <a:rPr lang="en-US" altLang="ja-JP" sz="3200" dirty="0" smtClean="0"/>
              <a:t>(</a:t>
            </a:r>
            <a:r>
              <a:rPr lang="en-US" altLang="ja-JP" sz="3200" dirty="0"/>
              <a:t>tectonic erosion)</a:t>
            </a:r>
            <a:endParaRPr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1692" y="4668335"/>
            <a:ext cx="3201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 </a:t>
            </a:r>
            <a:r>
              <a:rPr lang="ja-JP" altLang="en-US" dirty="0" smtClean="0"/>
              <a:t>海山の沈み込みと関連づけた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596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 anchor="ctr">
            <a:normAutofit/>
          </a:bodyPr>
          <a:lstStyle/>
          <a:p>
            <a:r>
              <a:rPr lang="ja-JP" altLang="en-US" sz="3200" dirty="0" smtClean="0"/>
              <a:t>含水鉱物と地球内部の水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err="1" smtClean="0"/>
              <a:t>Ranero</a:t>
            </a:r>
            <a:r>
              <a:rPr lang="en-US" altLang="ja-JP" sz="3200" dirty="0" smtClean="0"/>
              <a:t> et al. (2003)</a:t>
            </a:r>
            <a:endParaRPr kumimoji="1" lang="ja-JP" altLang="en-US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5" y="1772816"/>
            <a:ext cx="5760000" cy="422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ドーナツ 3"/>
          <p:cNvSpPr/>
          <p:nvPr/>
        </p:nvSpPr>
        <p:spPr>
          <a:xfrm rot="2188500">
            <a:off x="1822968" y="4317782"/>
            <a:ext cx="1387624" cy="499607"/>
          </a:xfrm>
          <a:prstGeom prst="donut">
            <a:avLst>
              <a:gd name="adj" fmla="val 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699792" y="5085184"/>
            <a:ext cx="1008112" cy="36004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脱水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01302" y="1897087"/>
            <a:ext cx="2819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含水鉱物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蛇紋石</a:t>
            </a:r>
            <a:r>
              <a:rPr lang="ja-JP" altLang="ja-JP" dirty="0" smtClean="0"/>
              <a:t>(Mg,Fe)</a:t>
            </a:r>
            <a:r>
              <a:rPr lang="ja-JP" altLang="ja-JP" baseline="-25000" dirty="0" smtClean="0"/>
              <a:t>3</a:t>
            </a:r>
            <a:r>
              <a:rPr lang="ja-JP" altLang="ja-JP" dirty="0" smtClean="0"/>
              <a:t>Si</a:t>
            </a:r>
            <a:r>
              <a:rPr lang="ja-JP" altLang="ja-JP" baseline="-25000" dirty="0" smtClean="0"/>
              <a:t>2</a:t>
            </a:r>
            <a:r>
              <a:rPr lang="ja-JP" altLang="ja-JP" dirty="0" smtClean="0"/>
              <a:t>O</a:t>
            </a:r>
            <a:r>
              <a:rPr lang="ja-JP" altLang="ja-JP" baseline="-25000" dirty="0" smtClean="0"/>
              <a:t>5</a:t>
            </a:r>
            <a:r>
              <a:rPr lang="ja-JP" altLang="ja-JP" dirty="0" smtClean="0"/>
              <a:t>(OH)</a:t>
            </a:r>
            <a:r>
              <a:rPr lang="ja-JP" altLang="ja-JP" baseline="-25000" dirty="0" smtClean="0"/>
              <a:t>4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93983" y="5085184"/>
            <a:ext cx="318228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マントルウェッジへの水</a:t>
            </a:r>
            <a:endParaRPr kumimoji="1" lang="ja-JP" altLang="en-US" sz="2400" dirty="0"/>
          </a:p>
        </p:txBody>
      </p:sp>
      <p:pic>
        <p:nvPicPr>
          <p:cNvPr id="1029" name="Picture 5" descr="http://www.mindat.org/photos/04615640012017787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1342" y="2545159"/>
            <a:ext cx="2083443" cy="1224136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6779344" y="3769295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 smtClean="0"/>
              <a:t>アンチゴライト</a:t>
            </a:r>
            <a:endParaRPr kumimoji="1" lang="en-US" altLang="ja-JP" sz="1400" dirty="0" smtClean="0"/>
          </a:p>
        </p:txBody>
      </p:sp>
      <p:sp>
        <p:nvSpPr>
          <p:cNvPr id="12" name="上矢印 11"/>
          <p:cNvSpPr/>
          <p:nvPr/>
        </p:nvSpPr>
        <p:spPr>
          <a:xfrm flipV="1">
            <a:off x="6588224" y="4293096"/>
            <a:ext cx="648072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236296" y="436510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70C0"/>
                </a:solidFill>
              </a:rPr>
              <a:t>脱水分解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1520" y="6001543"/>
            <a:ext cx="1698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Debaille</a:t>
            </a:r>
            <a:r>
              <a:rPr kumimoji="1" lang="en-US" altLang="ja-JP" sz="1400" dirty="0" smtClean="0"/>
              <a:t> et al. (2006)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301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水と地球内部の現象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19672" y="1268760"/>
            <a:ext cx="543739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70C0"/>
                </a:solidFill>
              </a:rPr>
              <a:t>水</a:t>
            </a:r>
            <a:endParaRPr kumimoji="1" lang="ja-JP" altLang="en-US" sz="2800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27584" y="2636912"/>
            <a:ext cx="22781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ソリダスを下げる効果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03648" y="3861048"/>
            <a:ext cx="11079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部分融解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43608" y="5157192"/>
            <a:ext cx="1837362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メルト</a:t>
            </a:r>
            <a:r>
              <a:rPr kumimoji="1" lang="ja-JP" altLang="en-US" sz="2400" dirty="0" smtClean="0"/>
              <a:t>の生成</a:t>
            </a:r>
            <a:endParaRPr kumimoji="1" lang="ja-JP" altLang="en-US" sz="2400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907704" y="1916832"/>
            <a:ext cx="0" cy="64807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1907704" y="3068960"/>
            <a:ext cx="0" cy="72008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1907704" y="4365104"/>
            <a:ext cx="0" cy="72008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952021" y="5805264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・断層の活動を促進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・火山マグマの生成</a:t>
            </a:r>
            <a:endParaRPr kumimoji="1" lang="ja-JP" altLang="en-US" sz="2400" dirty="0"/>
          </a:p>
        </p:txBody>
      </p:sp>
      <p:sp>
        <p:nvSpPr>
          <p:cNvPr id="11" name="左大かっこ 10"/>
          <p:cNvSpPr/>
          <p:nvPr/>
        </p:nvSpPr>
        <p:spPr>
          <a:xfrm>
            <a:off x="808005" y="5805264"/>
            <a:ext cx="144016" cy="792088"/>
          </a:xfrm>
          <a:prstGeom prst="leftBracket">
            <a:avLst>
              <a:gd name="adj" fmla="val 61244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4" name="Picture 2" descr="ファイル:Appalachian faul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0168" y="4869160"/>
            <a:ext cx="2498870" cy="1534542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4385" y="1628800"/>
            <a:ext cx="3168352" cy="228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テキスト ボックス 22"/>
          <p:cNvSpPr txBox="1"/>
          <p:nvPr/>
        </p:nvSpPr>
        <p:spPr>
          <a:xfrm>
            <a:off x="4499992" y="3933056"/>
            <a:ext cx="308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2</a:t>
            </a:r>
            <a:r>
              <a:rPr lang="ja-JP" altLang="en-US" sz="1600" dirty="0" smtClean="0"/>
              <a:t>成分固溶系相平衡図　（</a:t>
            </a:r>
            <a:r>
              <a:rPr lang="en-US" altLang="ja-JP" sz="1600" dirty="0" err="1" smtClean="0"/>
              <a:t>Ab</a:t>
            </a:r>
            <a:r>
              <a:rPr lang="en-US" altLang="ja-JP" sz="1600" dirty="0" smtClean="0"/>
              <a:t> - An</a:t>
            </a:r>
            <a:r>
              <a:rPr lang="ja-JP" altLang="en-US" sz="1600" dirty="0" smtClean="0"/>
              <a:t>）</a:t>
            </a:r>
            <a:endParaRPr kumimoji="1" lang="ja-JP" altLang="en-US" sz="1600" dirty="0"/>
          </a:p>
        </p:txBody>
      </p:sp>
      <p:pic>
        <p:nvPicPr>
          <p:cNvPr id="3077" name="Picture 5" descr="http://upload.wikimedia.org/wikipedia/commons/thumb/9/9f/Pahoeoe_fountain_edit2.jpg/220px-Pahoeoe_fountain_edit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472" y="4869160"/>
            <a:ext cx="2304000" cy="1539491"/>
          </a:xfrm>
          <a:prstGeom prst="rect">
            <a:avLst/>
          </a:prstGeom>
          <a:noFill/>
        </p:spPr>
      </p:pic>
      <p:sp>
        <p:nvSpPr>
          <p:cNvPr id="25" name="テキスト ボックス 24"/>
          <p:cNvSpPr txBox="1"/>
          <p:nvPr/>
        </p:nvSpPr>
        <p:spPr>
          <a:xfrm>
            <a:off x="6948520" y="6381328"/>
            <a:ext cx="1489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キラウェア火山</a:t>
            </a:r>
            <a:endParaRPr kumimoji="1" lang="ja-JP" altLang="en-US" sz="16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96192" y="6381328"/>
            <a:ext cx="2138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アパラチア山脈の断層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602944" y="1628800"/>
            <a:ext cx="999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6600"/>
                </a:solidFill>
              </a:rPr>
              <a:t>リキダス</a:t>
            </a:r>
            <a:endParaRPr kumimoji="1" lang="en-US" altLang="ja-JP" dirty="0" smtClean="0">
              <a:solidFill>
                <a:srgbClr val="FF66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67482" y="3103918"/>
            <a:ext cx="99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8000"/>
                </a:solidFill>
              </a:rPr>
              <a:t>ソリダス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6" name="フリーフォーム 15"/>
          <p:cNvSpPr/>
          <p:nvPr/>
        </p:nvSpPr>
        <p:spPr>
          <a:xfrm>
            <a:off x="4867482" y="2047754"/>
            <a:ext cx="2430703" cy="972227"/>
          </a:xfrm>
          <a:custGeom>
            <a:avLst/>
            <a:gdLst>
              <a:gd name="connsiteX0" fmla="*/ 0 w 2430703"/>
              <a:gd name="connsiteY0" fmla="*/ 972227 h 972227"/>
              <a:gd name="connsiteX1" fmla="*/ 151919 w 2430703"/>
              <a:gd name="connsiteY1" fmla="*/ 759552 h 972227"/>
              <a:gd name="connsiteX2" fmla="*/ 407143 w 2430703"/>
              <a:gd name="connsiteY2" fmla="*/ 552954 h 972227"/>
              <a:gd name="connsiteX3" fmla="*/ 644137 w 2430703"/>
              <a:gd name="connsiteY3" fmla="*/ 382814 h 972227"/>
              <a:gd name="connsiteX4" fmla="*/ 1063433 w 2430703"/>
              <a:gd name="connsiteY4" fmla="*/ 249133 h 972227"/>
              <a:gd name="connsiteX5" fmla="*/ 1555650 w 2430703"/>
              <a:gd name="connsiteY5" fmla="*/ 145834 h 972227"/>
              <a:gd name="connsiteX6" fmla="*/ 1993177 w 2430703"/>
              <a:gd name="connsiteY6" fmla="*/ 60764 h 972227"/>
              <a:gd name="connsiteX7" fmla="*/ 2430703 w 2430703"/>
              <a:gd name="connsiteY7" fmla="*/ 0 h 97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703" h="972227">
                <a:moveTo>
                  <a:pt x="0" y="972227"/>
                </a:moveTo>
                <a:cubicBezTo>
                  <a:pt x="42031" y="900829"/>
                  <a:pt x="84062" y="829431"/>
                  <a:pt x="151919" y="759552"/>
                </a:cubicBezTo>
                <a:cubicBezTo>
                  <a:pt x="219776" y="689673"/>
                  <a:pt x="325107" y="615744"/>
                  <a:pt x="407143" y="552954"/>
                </a:cubicBezTo>
                <a:cubicBezTo>
                  <a:pt x="489179" y="490164"/>
                  <a:pt x="534756" y="433451"/>
                  <a:pt x="644137" y="382814"/>
                </a:cubicBezTo>
                <a:cubicBezTo>
                  <a:pt x="753518" y="332177"/>
                  <a:pt x="911514" y="288630"/>
                  <a:pt x="1063433" y="249133"/>
                </a:cubicBezTo>
                <a:cubicBezTo>
                  <a:pt x="1215352" y="209636"/>
                  <a:pt x="1555650" y="145834"/>
                  <a:pt x="1555650" y="145834"/>
                </a:cubicBezTo>
                <a:cubicBezTo>
                  <a:pt x="1710607" y="114439"/>
                  <a:pt x="1847335" y="85070"/>
                  <a:pt x="1993177" y="60764"/>
                </a:cubicBezTo>
                <a:cubicBezTo>
                  <a:pt x="2139019" y="36458"/>
                  <a:pt x="2430703" y="0"/>
                  <a:pt x="2430703" y="0"/>
                </a:cubicBezTo>
              </a:path>
            </a:pathLst>
          </a:cu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/>
          <p:cNvSpPr/>
          <p:nvPr/>
        </p:nvSpPr>
        <p:spPr>
          <a:xfrm>
            <a:off x="4873559" y="2053830"/>
            <a:ext cx="2430703" cy="978304"/>
          </a:xfrm>
          <a:custGeom>
            <a:avLst/>
            <a:gdLst>
              <a:gd name="connsiteX0" fmla="*/ 0 w 2430703"/>
              <a:gd name="connsiteY0" fmla="*/ 978304 h 978304"/>
              <a:gd name="connsiteX1" fmla="*/ 249147 w 2430703"/>
              <a:gd name="connsiteY1" fmla="*/ 966151 h 978304"/>
              <a:gd name="connsiteX2" fmla="*/ 583369 w 2430703"/>
              <a:gd name="connsiteY2" fmla="*/ 868928 h 978304"/>
              <a:gd name="connsiteX3" fmla="*/ 1105970 w 2430703"/>
              <a:gd name="connsiteY3" fmla="*/ 662330 h 978304"/>
              <a:gd name="connsiteX4" fmla="*/ 1464498 w 2430703"/>
              <a:gd name="connsiteY4" fmla="*/ 492190 h 978304"/>
              <a:gd name="connsiteX5" fmla="*/ 2205863 w 2430703"/>
              <a:gd name="connsiteY5" fmla="*/ 127605 h 978304"/>
              <a:gd name="connsiteX6" fmla="*/ 2430703 w 2430703"/>
              <a:gd name="connsiteY6" fmla="*/ 0 h 97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0703" h="978304">
                <a:moveTo>
                  <a:pt x="0" y="978304"/>
                </a:moveTo>
                <a:lnTo>
                  <a:pt x="249147" y="966151"/>
                </a:lnTo>
                <a:cubicBezTo>
                  <a:pt x="346375" y="947922"/>
                  <a:pt x="440565" y="919565"/>
                  <a:pt x="583369" y="868928"/>
                </a:cubicBezTo>
                <a:cubicBezTo>
                  <a:pt x="726173" y="818291"/>
                  <a:pt x="959115" y="725120"/>
                  <a:pt x="1105970" y="662330"/>
                </a:cubicBezTo>
                <a:cubicBezTo>
                  <a:pt x="1252825" y="599540"/>
                  <a:pt x="1464498" y="492190"/>
                  <a:pt x="1464498" y="492190"/>
                </a:cubicBezTo>
                <a:lnTo>
                  <a:pt x="2205863" y="127605"/>
                </a:lnTo>
                <a:cubicBezTo>
                  <a:pt x="2366897" y="45573"/>
                  <a:pt x="2430703" y="0"/>
                  <a:pt x="2430703" y="0"/>
                </a:cubicBezTo>
              </a:path>
            </a:pathLst>
          </a:cu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91539" y="4240149"/>
            <a:ext cx="2854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ソリダス：溶けはじめの温度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293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200" dirty="0" smtClean="0"/>
              <a:t>含水化の位置はどこか？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kumimoji="1" lang="ja-JP" altLang="en-US" sz="3200" dirty="0" smtClean="0"/>
              <a:t>～</a:t>
            </a:r>
            <a:r>
              <a:rPr lang="ja-JP" altLang="en-US" sz="3200" dirty="0" smtClean="0"/>
              <a:t>海洋底～</a:t>
            </a:r>
            <a:endParaRPr kumimoji="1" lang="ja-JP" altLang="en-US" sz="3200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2499393" y="1120113"/>
            <a:ext cx="6636163" cy="5393992"/>
            <a:chOff x="2267744" y="1181073"/>
            <a:chExt cx="6636163" cy="5393992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2267744" y="2060848"/>
              <a:ext cx="6636163" cy="4514217"/>
              <a:chOff x="2256317" y="2060848"/>
              <a:chExt cx="6636163" cy="4514217"/>
            </a:xfrm>
          </p:grpSpPr>
          <p:pic>
            <p:nvPicPr>
              <p:cNvPr id="1638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71800" y="2060848"/>
                <a:ext cx="6120680" cy="4514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フレーム 3"/>
              <p:cNvSpPr/>
              <p:nvPr/>
            </p:nvSpPr>
            <p:spPr>
              <a:xfrm rot="2686510">
                <a:off x="2256317" y="2836299"/>
                <a:ext cx="3515253" cy="1220281"/>
              </a:xfrm>
              <a:prstGeom prst="frame">
                <a:avLst>
                  <a:gd name="adj1" fmla="val 0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テキスト ボックス 5"/>
            <p:cNvSpPr txBox="1"/>
            <p:nvPr/>
          </p:nvSpPr>
          <p:spPr>
            <a:xfrm rot="2719887">
              <a:off x="2959372" y="2129089"/>
              <a:ext cx="2265364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dirty="0" smtClean="0"/>
                <a:t>沈み込み角度約</a:t>
              </a:r>
              <a:r>
                <a:rPr lang="en-US" altLang="ja-JP" dirty="0" smtClean="0"/>
                <a:t>65°</a:t>
              </a:r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 rot="1513586">
              <a:off x="5684107" y="4878061"/>
              <a:ext cx="2489784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dirty="0" smtClean="0"/>
                <a:t>沈み込み角度</a:t>
              </a:r>
              <a:r>
                <a:rPr lang="en-US" altLang="ja-JP" dirty="0" smtClean="0"/>
                <a:t>35 – 45°</a:t>
              </a:r>
              <a:endParaRPr kumimoji="1" lang="ja-JP" altLang="en-US" dirty="0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179512" y="4293096"/>
            <a:ext cx="2694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沈み込み角度が大きい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5536" y="5157192"/>
            <a:ext cx="2310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海洋プレート側に歪</a:t>
            </a:r>
            <a:endParaRPr kumimoji="1" lang="en-US" altLang="ja-JP" sz="2000" dirty="0" smtClean="0"/>
          </a:p>
        </p:txBody>
      </p:sp>
      <p:sp>
        <p:nvSpPr>
          <p:cNvPr id="11" name="正方形/長方形 10"/>
          <p:cNvSpPr/>
          <p:nvPr/>
        </p:nvSpPr>
        <p:spPr>
          <a:xfrm>
            <a:off x="827584" y="5949280"/>
            <a:ext cx="1210588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sym typeface="Wingdings" pitchFamily="2" charset="2"/>
              </a:rPr>
              <a:t>断層形成</a:t>
            </a:r>
            <a:endParaRPr lang="ja-JP" altLang="en-US" sz="2000" dirty="0"/>
          </a:p>
        </p:txBody>
      </p:sp>
      <p:sp>
        <p:nvSpPr>
          <p:cNvPr id="12" name="下矢印 11"/>
          <p:cNvSpPr/>
          <p:nvPr/>
        </p:nvSpPr>
        <p:spPr>
          <a:xfrm>
            <a:off x="1259632" y="4759052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下矢印 12"/>
          <p:cNvSpPr/>
          <p:nvPr/>
        </p:nvSpPr>
        <p:spPr>
          <a:xfrm>
            <a:off x="1259632" y="5551140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Picture 2" descr="MBESの模式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88840"/>
            <a:ext cx="2425770" cy="1584176"/>
          </a:xfrm>
          <a:prstGeom prst="rect">
            <a:avLst/>
          </a:prstGeom>
          <a:noFill/>
        </p:spPr>
      </p:pic>
      <p:sp>
        <p:nvSpPr>
          <p:cNvPr id="16" name="テキスト ボックス 15"/>
          <p:cNvSpPr txBox="1"/>
          <p:nvPr/>
        </p:nvSpPr>
        <p:spPr>
          <a:xfrm rot="2685196">
            <a:off x="4496122" y="2610331"/>
            <a:ext cx="19175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シワ状の地形　有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 rot="1559433">
            <a:off x="6299404" y="4351442"/>
            <a:ext cx="1917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シワ状の地形　無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7504" y="1700808"/>
            <a:ext cx="1382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音波による観測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774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 anchor="t">
            <a:noAutofit/>
          </a:bodyPr>
          <a:lstStyle/>
          <a:p>
            <a:r>
              <a:rPr lang="ja-JP" altLang="en-US" sz="3200" dirty="0" smtClean="0"/>
              <a:t>含水化の位置はどこか？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～地殻・上部マントル最上部～</a:t>
            </a:r>
            <a:endParaRPr kumimoji="1" lang="ja-JP" altLang="en-US" sz="32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43898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05064"/>
            <a:ext cx="4392517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フリーフォーム 4"/>
          <p:cNvSpPr/>
          <p:nvPr/>
        </p:nvSpPr>
        <p:spPr>
          <a:xfrm>
            <a:off x="1099240" y="2298700"/>
            <a:ext cx="3426460" cy="601980"/>
          </a:xfrm>
          <a:custGeom>
            <a:avLst/>
            <a:gdLst>
              <a:gd name="connsiteX0" fmla="*/ 0 w 3426460"/>
              <a:gd name="connsiteY0" fmla="*/ 17780 h 601980"/>
              <a:gd name="connsiteX1" fmla="*/ 281940 w 3426460"/>
              <a:gd name="connsiteY1" fmla="*/ 48260 h 601980"/>
              <a:gd name="connsiteX2" fmla="*/ 563880 w 3426460"/>
              <a:gd name="connsiteY2" fmla="*/ 17780 h 601980"/>
              <a:gd name="connsiteX3" fmla="*/ 914400 w 3426460"/>
              <a:gd name="connsiteY3" fmla="*/ 154940 h 601980"/>
              <a:gd name="connsiteX4" fmla="*/ 1120140 w 3426460"/>
              <a:gd name="connsiteY4" fmla="*/ 170180 h 601980"/>
              <a:gd name="connsiteX5" fmla="*/ 1485900 w 3426460"/>
              <a:gd name="connsiteY5" fmla="*/ 284480 h 601980"/>
              <a:gd name="connsiteX6" fmla="*/ 1805940 w 3426460"/>
              <a:gd name="connsiteY6" fmla="*/ 353060 h 601980"/>
              <a:gd name="connsiteX7" fmla="*/ 2110740 w 3426460"/>
              <a:gd name="connsiteY7" fmla="*/ 345440 h 601980"/>
              <a:gd name="connsiteX8" fmla="*/ 2438400 w 3426460"/>
              <a:gd name="connsiteY8" fmla="*/ 421640 h 601980"/>
              <a:gd name="connsiteX9" fmla="*/ 2827020 w 3426460"/>
              <a:gd name="connsiteY9" fmla="*/ 452120 h 601980"/>
              <a:gd name="connsiteX10" fmla="*/ 3078480 w 3426460"/>
              <a:gd name="connsiteY10" fmla="*/ 566420 h 601980"/>
              <a:gd name="connsiteX11" fmla="*/ 3375660 w 3426460"/>
              <a:gd name="connsiteY11" fmla="*/ 596900 h 601980"/>
              <a:gd name="connsiteX12" fmla="*/ 3383280 w 3426460"/>
              <a:gd name="connsiteY12" fmla="*/ 59690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6460" h="601980">
                <a:moveTo>
                  <a:pt x="0" y="17780"/>
                </a:moveTo>
                <a:cubicBezTo>
                  <a:pt x="93980" y="33020"/>
                  <a:pt x="187960" y="48260"/>
                  <a:pt x="281940" y="48260"/>
                </a:cubicBezTo>
                <a:cubicBezTo>
                  <a:pt x="375920" y="48260"/>
                  <a:pt x="458470" y="0"/>
                  <a:pt x="563880" y="17780"/>
                </a:cubicBezTo>
                <a:cubicBezTo>
                  <a:pt x="669290" y="35560"/>
                  <a:pt x="821690" y="129540"/>
                  <a:pt x="914400" y="154940"/>
                </a:cubicBezTo>
                <a:cubicBezTo>
                  <a:pt x="1007110" y="180340"/>
                  <a:pt x="1024890" y="148590"/>
                  <a:pt x="1120140" y="170180"/>
                </a:cubicBezTo>
                <a:cubicBezTo>
                  <a:pt x="1215390" y="191770"/>
                  <a:pt x="1371600" y="254000"/>
                  <a:pt x="1485900" y="284480"/>
                </a:cubicBezTo>
                <a:cubicBezTo>
                  <a:pt x="1600200" y="314960"/>
                  <a:pt x="1701800" y="342900"/>
                  <a:pt x="1805940" y="353060"/>
                </a:cubicBezTo>
                <a:cubicBezTo>
                  <a:pt x="1910080" y="363220"/>
                  <a:pt x="2005330" y="334010"/>
                  <a:pt x="2110740" y="345440"/>
                </a:cubicBezTo>
                <a:cubicBezTo>
                  <a:pt x="2216150" y="356870"/>
                  <a:pt x="2319020" y="403860"/>
                  <a:pt x="2438400" y="421640"/>
                </a:cubicBezTo>
                <a:cubicBezTo>
                  <a:pt x="2557780" y="439420"/>
                  <a:pt x="2720340" y="427990"/>
                  <a:pt x="2827020" y="452120"/>
                </a:cubicBezTo>
                <a:cubicBezTo>
                  <a:pt x="2933700" y="476250"/>
                  <a:pt x="2987040" y="542290"/>
                  <a:pt x="3078480" y="566420"/>
                </a:cubicBezTo>
                <a:cubicBezTo>
                  <a:pt x="3169920" y="590550"/>
                  <a:pt x="3324860" y="591820"/>
                  <a:pt x="3375660" y="596900"/>
                </a:cubicBezTo>
                <a:cubicBezTo>
                  <a:pt x="3426460" y="601980"/>
                  <a:pt x="3404870" y="599440"/>
                  <a:pt x="3383280" y="596900"/>
                </a:cubicBezTo>
              </a:path>
            </a:pathLst>
          </a:cu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1203010" y="5266690"/>
            <a:ext cx="3253740" cy="549910"/>
          </a:xfrm>
          <a:custGeom>
            <a:avLst/>
            <a:gdLst>
              <a:gd name="connsiteX0" fmla="*/ 3253740 w 3253740"/>
              <a:gd name="connsiteY0" fmla="*/ 494030 h 549910"/>
              <a:gd name="connsiteX1" fmla="*/ 3017520 w 3253740"/>
              <a:gd name="connsiteY1" fmla="*/ 524510 h 549910"/>
              <a:gd name="connsiteX2" fmla="*/ 2758440 w 3253740"/>
              <a:gd name="connsiteY2" fmla="*/ 524510 h 549910"/>
              <a:gd name="connsiteX3" fmla="*/ 2339340 w 3253740"/>
              <a:gd name="connsiteY3" fmla="*/ 372110 h 549910"/>
              <a:gd name="connsiteX4" fmla="*/ 2072640 w 3253740"/>
              <a:gd name="connsiteY4" fmla="*/ 303530 h 549910"/>
              <a:gd name="connsiteX5" fmla="*/ 1874520 w 3253740"/>
              <a:gd name="connsiteY5" fmla="*/ 257810 h 549910"/>
              <a:gd name="connsiteX6" fmla="*/ 1569720 w 3253740"/>
              <a:gd name="connsiteY6" fmla="*/ 173990 h 549910"/>
              <a:gd name="connsiteX7" fmla="*/ 1264920 w 3253740"/>
              <a:gd name="connsiteY7" fmla="*/ 128270 h 549910"/>
              <a:gd name="connsiteX8" fmla="*/ 1097280 w 3253740"/>
              <a:gd name="connsiteY8" fmla="*/ 97790 h 549910"/>
              <a:gd name="connsiteX9" fmla="*/ 716280 w 3253740"/>
              <a:gd name="connsiteY9" fmla="*/ 13970 h 549910"/>
              <a:gd name="connsiteX10" fmla="*/ 487680 w 3253740"/>
              <a:gd name="connsiteY10" fmla="*/ 13970 h 549910"/>
              <a:gd name="connsiteX11" fmla="*/ 198120 w 3253740"/>
              <a:gd name="connsiteY11" fmla="*/ 29210 h 549910"/>
              <a:gd name="connsiteX12" fmla="*/ 0 w 3253740"/>
              <a:gd name="connsiteY12" fmla="*/ 67310 h 54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3740" h="549910">
                <a:moveTo>
                  <a:pt x="3253740" y="494030"/>
                </a:moveTo>
                <a:cubicBezTo>
                  <a:pt x="3176905" y="506730"/>
                  <a:pt x="3100070" y="519430"/>
                  <a:pt x="3017520" y="524510"/>
                </a:cubicBezTo>
                <a:cubicBezTo>
                  <a:pt x="2934970" y="529590"/>
                  <a:pt x="2871470" y="549910"/>
                  <a:pt x="2758440" y="524510"/>
                </a:cubicBezTo>
                <a:cubicBezTo>
                  <a:pt x="2645410" y="499110"/>
                  <a:pt x="2453640" y="408940"/>
                  <a:pt x="2339340" y="372110"/>
                </a:cubicBezTo>
                <a:cubicBezTo>
                  <a:pt x="2225040" y="335280"/>
                  <a:pt x="2150110" y="322580"/>
                  <a:pt x="2072640" y="303530"/>
                </a:cubicBezTo>
                <a:cubicBezTo>
                  <a:pt x="1995170" y="284480"/>
                  <a:pt x="1958340" y="279400"/>
                  <a:pt x="1874520" y="257810"/>
                </a:cubicBezTo>
                <a:cubicBezTo>
                  <a:pt x="1790700" y="236220"/>
                  <a:pt x="1671320" y="195580"/>
                  <a:pt x="1569720" y="173990"/>
                </a:cubicBezTo>
                <a:cubicBezTo>
                  <a:pt x="1468120" y="152400"/>
                  <a:pt x="1343660" y="140970"/>
                  <a:pt x="1264920" y="128270"/>
                </a:cubicBezTo>
                <a:cubicBezTo>
                  <a:pt x="1186180" y="115570"/>
                  <a:pt x="1188720" y="116840"/>
                  <a:pt x="1097280" y="97790"/>
                </a:cubicBezTo>
                <a:cubicBezTo>
                  <a:pt x="1005840" y="78740"/>
                  <a:pt x="817880" y="27940"/>
                  <a:pt x="716280" y="13970"/>
                </a:cubicBezTo>
                <a:cubicBezTo>
                  <a:pt x="614680" y="0"/>
                  <a:pt x="574040" y="11430"/>
                  <a:pt x="487680" y="13970"/>
                </a:cubicBezTo>
                <a:cubicBezTo>
                  <a:pt x="401320" y="16510"/>
                  <a:pt x="279400" y="20320"/>
                  <a:pt x="198120" y="29210"/>
                </a:cubicBezTo>
                <a:cubicBezTo>
                  <a:pt x="116840" y="38100"/>
                  <a:pt x="58420" y="52705"/>
                  <a:pt x="0" y="67310"/>
                </a:cubicBezTo>
              </a:path>
            </a:pathLst>
          </a:cu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79912" y="2348880"/>
            <a:ext cx="1689886" cy="307777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1400" dirty="0" smtClean="0"/>
              <a:t>地殻</a:t>
            </a:r>
            <a:r>
              <a:rPr lang="ja-JP" altLang="en-US" sz="1400" dirty="0" err="1" smtClean="0"/>
              <a:t>ー</a:t>
            </a:r>
            <a:r>
              <a:rPr lang="ja-JP" altLang="en-US" sz="1400" dirty="0" smtClean="0"/>
              <a:t>マントル境界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63888" y="5949280"/>
            <a:ext cx="1689886" cy="307777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1400" dirty="0" smtClean="0"/>
              <a:t>地殻</a:t>
            </a:r>
            <a:r>
              <a:rPr lang="ja-JP" altLang="en-US" sz="1400" dirty="0" err="1" smtClean="0"/>
              <a:t>ー</a:t>
            </a:r>
            <a:r>
              <a:rPr lang="ja-JP" altLang="en-US" sz="1400" dirty="0" smtClean="0"/>
              <a:t>マントル境界</a:t>
            </a:r>
            <a:endParaRPr kumimoji="1" lang="ja-JP" altLang="en-US" sz="1400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5724128" y="2204864"/>
            <a:ext cx="540568" cy="648072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6156176" y="2276872"/>
            <a:ext cx="432048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660232" y="2420888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断層を表す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08104" y="2924944"/>
            <a:ext cx="33986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本論文</a:t>
            </a:r>
            <a:r>
              <a:rPr lang="en-US" altLang="ja-JP" sz="1400" dirty="0" err="1" smtClean="0"/>
              <a:t>Ranero</a:t>
            </a:r>
            <a:r>
              <a:rPr lang="en-US" altLang="ja-JP" sz="1400" dirty="0" smtClean="0"/>
              <a:t> et al. (2003)</a:t>
            </a:r>
          </a:p>
          <a:p>
            <a:r>
              <a:rPr lang="ja-JP" altLang="en-US" dirty="0" smtClean="0"/>
              <a:t>観測結果：断層面</a:t>
            </a:r>
            <a:r>
              <a:rPr lang="en-US" altLang="ja-JP" dirty="0" smtClean="0"/>
              <a:t>45°</a:t>
            </a:r>
          </a:p>
          <a:p>
            <a:r>
              <a:rPr lang="ja-JP" altLang="en-US" dirty="0" smtClean="0"/>
              <a:t>少なくとも深さ</a:t>
            </a:r>
            <a:r>
              <a:rPr lang="en-US" altLang="ja-JP" dirty="0" smtClean="0"/>
              <a:t>20 km</a:t>
            </a:r>
            <a:r>
              <a:rPr lang="ja-JP" altLang="en-US" dirty="0" smtClean="0"/>
              <a:t>のクラック</a:t>
            </a:r>
            <a:endParaRPr lang="en-US" altLang="ja-JP" dirty="0" smtClean="0"/>
          </a:p>
          <a:p>
            <a:endParaRPr lang="ja-JP" altLang="en-US" sz="1400" dirty="0"/>
          </a:p>
          <a:p>
            <a:r>
              <a:rPr lang="en-US" altLang="ja-JP" sz="1400" dirty="0" smtClean="0"/>
              <a:t>Christensen and Ruff (1988)</a:t>
            </a:r>
          </a:p>
          <a:p>
            <a:r>
              <a:rPr kumimoji="1" lang="en-US" altLang="ja-JP" sz="1400" dirty="0" err="1" smtClean="0"/>
              <a:t>Lynnes</a:t>
            </a:r>
            <a:r>
              <a:rPr kumimoji="1" lang="en-US" altLang="ja-JP" sz="1400" dirty="0" smtClean="0"/>
              <a:t> and Lay (1988)</a:t>
            </a:r>
          </a:p>
          <a:p>
            <a:r>
              <a:rPr lang="ja-JP" altLang="en-US" dirty="0" smtClean="0"/>
              <a:t>前弧側地震：断層面</a:t>
            </a:r>
            <a:r>
              <a:rPr lang="en-US" altLang="ja-JP" dirty="0" smtClean="0"/>
              <a:t>45°</a:t>
            </a:r>
          </a:p>
          <a:p>
            <a:r>
              <a:rPr kumimoji="1" lang="ja-JP" altLang="en-US" dirty="0"/>
              <a:t>地震</a:t>
            </a:r>
            <a:r>
              <a:rPr kumimoji="1" lang="ja-JP" altLang="en-US" dirty="0" smtClean="0"/>
              <a:t>によって深さ</a:t>
            </a:r>
            <a:r>
              <a:rPr kumimoji="1" lang="en-US" altLang="ja-JP" dirty="0" smtClean="0"/>
              <a:t>20 km</a:t>
            </a:r>
            <a:r>
              <a:rPr lang="ja-JP" altLang="en-US" dirty="0" smtClean="0"/>
              <a:t>のクラック</a:t>
            </a:r>
            <a:endParaRPr kumimoji="1" lang="en-US" altLang="ja-JP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95086" y="617796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海水浸入</a:t>
            </a:r>
            <a:endParaRPr kumimoji="1" lang="en-US" altLang="ja-JP" sz="2000" dirty="0" smtClean="0"/>
          </a:p>
          <a:p>
            <a:pPr algn="ctr"/>
            <a:r>
              <a:rPr lang="ja-JP" altLang="en-US" sz="2000" dirty="0">
                <a:solidFill>
                  <a:srgbClr val="FF0000"/>
                </a:solidFill>
              </a:rPr>
              <a:t>蛇</a:t>
            </a:r>
            <a:r>
              <a:rPr lang="ja-JP" altLang="en-US" sz="2000" dirty="0" smtClean="0">
                <a:solidFill>
                  <a:srgbClr val="FF0000"/>
                </a:solidFill>
              </a:rPr>
              <a:t>紋石化（含水化）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17" name="Picture 4" descr="地震波探査法の模式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88640"/>
            <a:ext cx="2145829" cy="1844139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6397678" y="495383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地震</a:t>
            </a:r>
            <a:endParaRPr kumimoji="1" lang="ja-JP" altLang="en-US" sz="2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97678" y="5601902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クラック</a:t>
            </a:r>
            <a:r>
              <a:rPr kumimoji="1" lang="ja-JP" altLang="en-US" dirty="0" smtClean="0"/>
              <a:t>形成</a:t>
            </a:r>
            <a:endParaRPr kumimoji="1" lang="ja-JP" altLang="en-US" dirty="0"/>
          </a:p>
        </p:txBody>
      </p:sp>
      <p:sp>
        <p:nvSpPr>
          <p:cNvPr id="20" name="右カーブ矢印 19"/>
          <p:cNvSpPr/>
          <p:nvPr/>
        </p:nvSpPr>
        <p:spPr>
          <a:xfrm>
            <a:off x="6037638" y="5169854"/>
            <a:ext cx="360040" cy="648072"/>
          </a:xfrm>
          <a:prstGeom prst="curvedRightArrow">
            <a:avLst>
              <a:gd name="adj1" fmla="val 7795"/>
              <a:gd name="adj2" fmla="val 50000"/>
              <a:gd name="adj3" fmla="val 20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右カーブ矢印 20"/>
          <p:cNvSpPr/>
          <p:nvPr/>
        </p:nvSpPr>
        <p:spPr>
          <a:xfrm>
            <a:off x="6037638" y="5889934"/>
            <a:ext cx="360040" cy="648072"/>
          </a:xfrm>
          <a:prstGeom prst="curvedRightArrow">
            <a:avLst>
              <a:gd name="adj1" fmla="val 7795"/>
              <a:gd name="adj2" fmla="val 50000"/>
              <a:gd name="adj3" fmla="val 20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876256" y="1988840"/>
            <a:ext cx="2170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人工地震波による調査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905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22135" y="2621029"/>
            <a:ext cx="330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 smtClean="0">
                <a:latin typeface="ＤＦＰ勘亭流" charset="2"/>
                <a:ea typeface="ＤＦＰ勘亭流" charset="2"/>
                <a:cs typeface="ＤＦＰ勘亭流" charset="2"/>
              </a:rPr>
              <a:t>1.</a:t>
            </a:r>
            <a:r>
              <a:rPr kumimoji="1" lang="ja-JP" altLang="en-US" sz="4800" dirty="0" smtClean="0">
                <a:ea typeface="ＤＦＰ勘亭流"/>
              </a:rPr>
              <a:t>中米海溝</a:t>
            </a:r>
            <a:endParaRPr kumimoji="1" lang="ja-JP" altLang="en-US" sz="4800" dirty="0">
              <a:ea typeface="ＤＦＰ勘亭流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576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地震と蛇紋石化</a:t>
            </a:r>
            <a:endParaRPr kumimoji="1" lang="ja-JP" altLang="en-US" sz="3200" dirty="0"/>
          </a:p>
        </p:txBody>
      </p:sp>
      <p:sp>
        <p:nvSpPr>
          <p:cNvPr id="3" name="正方形/長方形 2"/>
          <p:cNvSpPr/>
          <p:nvPr/>
        </p:nvSpPr>
        <p:spPr>
          <a:xfrm>
            <a:off x="1175048" y="2564904"/>
            <a:ext cx="3888432" cy="720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175048" y="2636912"/>
            <a:ext cx="3888432" cy="10081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 smtClean="0">
                <a:solidFill>
                  <a:schemeClr val="tx1"/>
                </a:solidFill>
              </a:rPr>
              <a:t>海洋地殻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175048" y="3645024"/>
            <a:ext cx="3888432" cy="21602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 smtClean="0">
                <a:solidFill>
                  <a:schemeClr val="tx1"/>
                </a:solidFill>
              </a:rPr>
              <a:t>マントル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319064" y="2060848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 smtClean="0"/>
              <a:t>堆積物</a:t>
            </a:r>
            <a:endParaRPr lang="ja-JP" altLang="en-US" sz="2400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1000552" y="2636912"/>
            <a:ext cx="0" cy="1008112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2920" y="2924944"/>
            <a:ext cx="95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約</a:t>
            </a:r>
            <a:r>
              <a:rPr lang="en-US" altLang="ja-JP" sz="2000" dirty="0" smtClean="0"/>
              <a:t>5 km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92080" y="2204864"/>
            <a:ext cx="3408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約</a:t>
            </a:r>
            <a:r>
              <a:rPr lang="en-US" altLang="ja-JP" sz="2000" dirty="0" smtClean="0"/>
              <a:t>23000</a:t>
            </a:r>
            <a:r>
              <a:rPr lang="ja-JP" altLang="en-US" sz="2000" dirty="0" smtClean="0"/>
              <a:t>万年経過したプレート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08104" y="2996952"/>
            <a:ext cx="2254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熱分布</a:t>
            </a:r>
            <a:endParaRPr kumimoji="1" lang="en-US" altLang="ja-JP" sz="2000" dirty="0" smtClean="0"/>
          </a:p>
          <a:p>
            <a:r>
              <a:rPr kumimoji="1" lang="en-US" altLang="ja-JP" sz="2000" dirty="0" smtClean="0">
                <a:sym typeface="Wingdings" pitchFamily="2" charset="2"/>
              </a:rPr>
              <a:t></a:t>
            </a:r>
            <a:r>
              <a:rPr kumimoji="1" lang="ja-JP" altLang="en-US" sz="2000" dirty="0" smtClean="0"/>
              <a:t>脆性－塑性遷移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64088" y="3645024"/>
            <a:ext cx="360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深さ約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35 km</a:t>
            </a:r>
            <a:r>
              <a:rPr kumimoji="1" lang="ja-JP" altLang="en-US" sz="2400" dirty="0" smtClean="0"/>
              <a:t>　＝　約</a:t>
            </a:r>
            <a:r>
              <a:rPr kumimoji="1" lang="en-US" altLang="ja-JP" sz="2400" dirty="0" smtClean="0"/>
              <a:t>600</a:t>
            </a:r>
            <a:r>
              <a:rPr kumimoji="1" lang="ja-JP" altLang="en-US" sz="2400" dirty="0" smtClean="0"/>
              <a:t>℃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75932" y="4581128"/>
            <a:ext cx="2658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地震によってマントルまで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クラックが形成される</a:t>
            </a:r>
            <a:endParaRPr kumimoji="1" lang="ja-JP" altLang="en-US" dirty="0"/>
          </a:p>
        </p:txBody>
      </p:sp>
      <p:sp>
        <p:nvSpPr>
          <p:cNvPr id="14" name="フローチャート: 手作業 13"/>
          <p:cNvSpPr/>
          <p:nvPr/>
        </p:nvSpPr>
        <p:spPr>
          <a:xfrm>
            <a:off x="3275856" y="2564904"/>
            <a:ext cx="504056" cy="3240360"/>
          </a:xfrm>
          <a:prstGeom prst="flowChartManualOperation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51920" y="3356992"/>
            <a:ext cx="1316386" cy="523220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/>
              <a:t>クラック</a:t>
            </a:r>
            <a:endParaRPr kumimoji="1" lang="ja-JP" altLang="en-US" sz="2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12160" y="5949280"/>
            <a:ext cx="233910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蛇紋石化可能</a:t>
            </a:r>
            <a:endParaRPr kumimoji="1" lang="ja-JP" altLang="en-US" sz="2800" dirty="0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3525748" y="1916832"/>
            <a:ext cx="0" cy="504056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2771800" y="2060848"/>
            <a:ext cx="576064" cy="360040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3707904" y="2060848"/>
            <a:ext cx="576064" cy="360040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131840" y="1412776"/>
            <a:ext cx="800219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海水</a:t>
            </a:r>
            <a:endParaRPr kumimoji="1" lang="ja-JP" altLang="en-US" sz="2400" dirty="0"/>
          </a:p>
        </p:txBody>
      </p:sp>
      <p:sp>
        <p:nvSpPr>
          <p:cNvPr id="24" name="フローチャート: 手作業 23"/>
          <p:cNvSpPr/>
          <p:nvPr/>
        </p:nvSpPr>
        <p:spPr>
          <a:xfrm>
            <a:off x="3275856" y="2564904"/>
            <a:ext cx="504056" cy="3244555"/>
          </a:xfrm>
          <a:prstGeom prst="flowChartManualOperation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下矢印 24"/>
          <p:cNvSpPr/>
          <p:nvPr/>
        </p:nvSpPr>
        <p:spPr>
          <a:xfrm>
            <a:off x="6804248" y="5301208"/>
            <a:ext cx="576064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ローチャート: 手作業 32"/>
          <p:cNvSpPr/>
          <p:nvPr/>
        </p:nvSpPr>
        <p:spPr>
          <a:xfrm>
            <a:off x="3284323" y="3653491"/>
            <a:ext cx="504056" cy="2160240"/>
          </a:xfrm>
          <a:prstGeom prst="flowChartManualOperati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899592" y="5949280"/>
            <a:ext cx="4557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B050"/>
                </a:solidFill>
              </a:rPr>
              <a:t>かんらん石</a:t>
            </a:r>
            <a:r>
              <a:rPr kumimoji="1" lang="ja-JP" altLang="en-US" sz="2000" dirty="0" smtClean="0"/>
              <a:t>＋</a:t>
            </a:r>
            <a:r>
              <a:rPr kumimoji="1" lang="ja-JP" altLang="en-US" sz="2000" dirty="0" smtClean="0">
                <a:solidFill>
                  <a:srgbClr val="0070C0"/>
                </a:solidFill>
              </a:rPr>
              <a:t>水</a:t>
            </a:r>
            <a:r>
              <a:rPr kumimoji="1" lang="ja-JP" altLang="en-US" sz="2000" dirty="0" smtClean="0"/>
              <a:t>＝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蛇紋石</a:t>
            </a:r>
            <a:r>
              <a:rPr kumimoji="1" lang="ja-JP" altLang="en-US" sz="2000" dirty="0" smtClean="0"/>
              <a:t>＋ブルーサイト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                                  </a:t>
            </a:r>
            <a:r>
              <a:rPr kumimoji="1" lang="ja-JP" altLang="en-US" sz="2000" dirty="0" smtClean="0"/>
              <a:t>＋磁鉄鉱＋水素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905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23" grpId="0" animBg="1"/>
      <p:bldP spid="24" grpId="0" animBg="1"/>
      <p:bldP spid="25" grpId="0" animBg="1"/>
      <p:bldP spid="33" grpId="0" animBg="1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脱水と震源の深さ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64088" y="2924944"/>
            <a:ext cx="380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「堆積物の脱水」</a:t>
            </a:r>
            <a:endParaRPr lang="en-US" altLang="ja-JP" dirty="0" smtClean="0"/>
          </a:p>
          <a:p>
            <a:r>
              <a:rPr lang="ja-JP" altLang="en-US" dirty="0" smtClean="0"/>
              <a:t>深さ</a:t>
            </a:r>
            <a:r>
              <a:rPr lang="ja-JP" altLang="en-US" dirty="0" smtClean="0">
                <a:solidFill>
                  <a:srgbClr val="FF0000"/>
                </a:solidFill>
              </a:rPr>
              <a:t>約</a:t>
            </a:r>
            <a:r>
              <a:rPr lang="en-US" altLang="ja-JP" dirty="0" smtClean="0">
                <a:solidFill>
                  <a:srgbClr val="FF0000"/>
                </a:solidFill>
              </a:rPr>
              <a:t>120 km</a:t>
            </a:r>
            <a:r>
              <a:rPr lang="ja-JP" altLang="en-US" dirty="0" smtClean="0"/>
              <a:t>の温度圧力条件で完了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64088" y="3789040"/>
            <a:ext cx="2674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「</a:t>
            </a:r>
            <a:r>
              <a:rPr lang="ja-JP" altLang="en-US" dirty="0" smtClean="0"/>
              <a:t>アンチゴライト</a:t>
            </a:r>
            <a:r>
              <a:rPr kumimoji="1" lang="ja-JP" altLang="en-US" dirty="0" smtClean="0"/>
              <a:t>の脱水」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0070C0"/>
                </a:solidFill>
              </a:rPr>
              <a:t>約</a:t>
            </a:r>
            <a:r>
              <a:rPr lang="en-US" altLang="ja-JP" dirty="0" smtClean="0">
                <a:solidFill>
                  <a:srgbClr val="0070C0"/>
                </a:solidFill>
              </a:rPr>
              <a:t>200</a:t>
            </a:r>
            <a:r>
              <a:rPr lang="ja-JP" altLang="en-US" dirty="0" smtClean="0">
                <a:solidFill>
                  <a:srgbClr val="0070C0"/>
                </a:solidFill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</a:rPr>
              <a:t>km</a:t>
            </a:r>
            <a:r>
              <a:rPr lang="ja-JP" altLang="en-US" dirty="0" smtClean="0"/>
              <a:t>まで</a:t>
            </a:r>
            <a:endParaRPr lang="en-US" altLang="ja-JP" dirty="0" smtClean="0"/>
          </a:p>
          <a:p>
            <a:r>
              <a:rPr kumimoji="1" lang="ja-JP" altLang="en-US" dirty="0" smtClean="0"/>
              <a:t>その後フェイズ</a:t>
            </a:r>
            <a:r>
              <a:rPr kumimoji="1" lang="en-US" altLang="ja-JP" dirty="0" smtClean="0"/>
              <a:t>A</a:t>
            </a:r>
            <a:r>
              <a:rPr lang="ja-JP" altLang="en-US" dirty="0" smtClean="0"/>
              <a:t>に相転移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00531" y="1700808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「北チリ」</a:t>
            </a:r>
            <a:endParaRPr kumimoji="1" lang="en-US" altLang="ja-JP" dirty="0" smtClean="0"/>
          </a:p>
          <a:p>
            <a:r>
              <a:rPr kumimoji="1" lang="ja-JP" altLang="en-US" dirty="0" smtClean="0"/>
              <a:t>・海洋プレート中の地震：深さ</a:t>
            </a:r>
            <a:r>
              <a:rPr kumimoji="1" lang="en-US" altLang="ja-JP" dirty="0" smtClean="0">
                <a:solidFill>
                  <a:srgbClr val="FF0000"/>
                </a:solidFill>
              </a:rPr>
              <a:t>100 ~ 150 km</a:t>
            </a:r>
          </a:p>
          <a:p>
            <a:r>
              <a:rPr lang="ja-JP" altLang="en-US" dirty="0" smtClean="0"/>
              <a:t>・スラブ内マントルの地震：</a:t>
            </a:r>
            <a:r>
              <a:rPr lang="en-US" altLang="ja-JP" dirty="0" smtClean="0">
                <a:solidFill>
                  <a:srgbClr val="0070C0"/>
                </a:solidFill>
              </a:rPr>
              <a:t>150 km</a:t>
            </a:r>
            <a:r>
              <a:rPr lang="ja-JP" altLang="en-US" dirty="0" smtClean="0"/>
              <a:t>以深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79712" y="5085184"/>
            <a:ext cx="5200463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含水鉱物の脱水深さと震源深さが一致</a:t>
            </a:r>
            <a:endParaRPr kumimoji="1" lang="ja-JP" altLang="en-US" sz="2400" dirty="0"/>
          </a:p>
        </p:txBody>
      </p:sp>
      <p:sp>
        <p:nvSpPr>
          <p:cNvPr id="8" name="正方形/長方形 7"/>
          <p:cNvSpPr/>
          <p:nvPr/>
        </p:nvSpPr>
        <p:spPr>
          <a:xfrm>
            <a:off x="1183431" y="6154256"/>
            <a:ext cx="7589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/>
              <a:t>North Chile, New Zealand, Tonga, Mariana, NE</a:t>
            </a:r>
            <a:r>
              <a:rPr lang="ja-JP" altLang="en-US" dirty="0" smtClean="0"/>
              <a:t> </a:t>
            </a:r>
            <a:r>
              <a:rPr lang="en-US" altLang="ja-JP" dirty="0" smtClean="0"/>
              <a:t>Japan, Kuril, Kamchatka,</a:t>
            </a:r>
          </a:p>
          <a:p>
            <a:pPr algn="ctr"/>
            <a:r>
              <a:rPr lang="en-US" altLang="ja-JP" dirty="0" smtClean="0"/>
              <a:t>Aleutian, </a:t>
            </a:r>
            <a:r>
              <a:rPr lang="en-US" altLang="ja-JP" dirty="0" err="1" smtClean="0"/>
              <a:t>Alasla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Gorda</a:t>
            </a:r>
            <a:r>
              <a:rPr lang="en-US" altLang="ja-JP" dirty="0" smtClean="0"/>
              <a:t> Plate, Mexico, Northern Chile, central Chile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43608" y="5805264"/>
            <a:ext cx="429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「北チリと似た震源深さが観測された地域」</a:t>
            </a:r>
            <a:endParaRPr kumimoji="1" lang="ja-JP" altLang="en-US" dirty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107504" y="1268760"/>
            <a:ext cx="4810290" cy="3528392"/>
            <a:chOff x="107504" y="1268760"/>
            <a:chExt cx="4810290" cy="3528392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1268760"/>
              <a:ext cx="4810290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ドーナツ 9"/>
            <p:cNvSpPr/>
            <p:nvPr/>
          </p:nvSpPr>
          <p:spPr>
            <a:xfrm rot="2261526">
              <a:off x="1757512" y="3258234"/>
              <a:ext cx="432048" cy="288032"/>
            </a:xfrm>
            <a:prstGeom prst="donut">
              <a:avLst>
                <a:gd name="adj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ドーナツ 11"/>
            <p:cNvSpPr/>
            <p:nvPr/>
          </p:nvSpPr>
          <p:spPr>
            <a:xfrm rot="2261526">
              <a:off x="1966046" y="3404063"/>
              <a:ext cx="681659" cy="896113"/>
            </a:xfrm>
            <a:prstGeom prst="donut">
              <a:avLst>
                <a:gd name="adj" fmla="val 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直線矢印コネクタ 13"/>
            <p:cNvCxnSpPr/>
            <p:nvPr/>
          </p:nvCxnSpPr>
          <p:spPr>
            <a:xfrm flipH="1">
              <a:off x="2627784" y="2780928"/>
              <a:ext cx="792088" cy="72008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/>
            <p:cNvSpPr/>
            <p:nvPr/>
          </p:nvSpPr>
          <p:spPr>
            <a:xfrm>
              <a:off x="3131840" y="2420888"/>
              <a:ext cx="1531188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アンチゴライト</a:t>
              </a:r>
              <a:endParaRPr lang="ja-JP" altLang="en-US" dirty="0"/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>
              <a:off x="1547664" y="2420888"/>
              <a:ext cx="360040" cy="7920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正方形/長方形 20"/>
            <p:cNvSpPr/>
            <p:nvPr/>
          </p:nvSpPr>
          <p:spPr>
            <a:xfrm>
              <a:off x="1187624" y="2060848"/>
              <a:ext cx="877163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堆積物</a:t>
              </a:r>
              <a:endParaRPr lang="ja-JP" altLang="en-US" dirty="0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107504" y="4725144"/>
            <a:ext cx="1698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Debaille</a:t>
            </a:r>
            <a:r>
              <a:rPr kumimoji="1" lang="en-US" altLang="ja-JP" sz="1400" dirty="0" smtClean="0"/>
              <a:t> et al. (2006)</a:t>
            </a:r>
            <a:endParaRPr kumimoji="1" lang="ja-JP" altLang="en-US" sz="1400" dirty="0"/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1996646" y="3501008"/>
            <a:ext cx="432048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2077121" y="3573016"/>
            <a:ext cx="432048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V="1">
            <a:off x="2140662" y="3645024"/>
            <a:ext cx="432048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120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096046" y="2712378"/>
            <a:ext cx="48341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 smtClean="0">
                <a:latin typeface="ＤＦＰ隷書体"/>
                <a:ea typeface="ＤＦＰ隷書体"/>
                <a:cs typeface="ＤＦＰ隷書体"/>
              </a:rPr>
              <a:t>2. </a:t>
            </a:r>
            <a:r>
              <a:rPr kumimoji="1" lang="ja-JP" altLang="en-US" sz="4400" b="1" dirty="0" smtClean="0">
                <a:latin typeface="ＤＦＰ隷書体"/>
                <a:ea typeface="ＤＦＰ隷書体"/>
                <a:cs typeface="ＤＦＰ隷書体"/>
              </a:rPr>
              <a:t>小アンチル海溝</a:t>
            </a:r>
            <a:endParaRPr kumimoji="1" lang="ja-JP" altLang="en-US" sz="4400" b="1" dirty="0">
              <a:latin typeface="ＤＦＰ隷書体"/>
              <a:ea typeface="ＤＦＰ隷書体"/>
              <a:cs typeface="ＤＦＰ隷書体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560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50511"/>
            <a:ext cx="4030653" cy="641990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小アンチル海溝</a:t>
            </a:r>
            <a:endParaRPr kumimoji="1" lang="ja-JP" altLang="en-US" sz="3600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209930" y="916628"/>
            <a:ext cx="2282261" cy="2931300"/>
            <a:chOff x="6177819" y="76386"/>
            <a:chExt cx="1916967" cy="2363675"/>
          </a:xfrm>
        </p:grpSpPr>
        <p:pic>
          <p:nvPicPr>
            <p:cNvPr id="4" name="図 3" descr="南北アメリカ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6177819" y="76386"/>
              <a:ext cx="1916967" cy="2363675"/>
            </a:xfrm>
            <a:prstGeom prst="rect">
              <a:avLst/>
            </a:prstGeom>
          </p:spPr>
        </p:pic>
        <p:sp>
          <p:nvSpPr>
            <p:cNvPr id="5" name="フレーム 4"/>
            <p:cNvSpPr/>
            <p:nvPr/>
          </p:nvSpPr>
          <p:spPr>
            <a:xfrm>
              <a:off x="6808168" y="821146"/>
              <a:ext cx="1009886" cy="601537"/>
            </a:xfrm>
            <a:prstGeom prst="frame">
              <a:avLst>
                <a:gd name="adj1" fmla="val 7317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744793" y="5509316"/>
            <a:ext cx="7532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ja-JP" altLang="en-US" dirty="0" smtClean="0"/>
              <a:t>小アンチル海溝はカリブ海の東側に位置する。</a:t>
            </a:r>
            <a:endParaRPr kumimoji="1" lang="en-US" altLang="ja-JP" dirty="0" smtClean="0"/>
          </a:p>
          <a:p>
            <a:pPr marL="285750" indent="-285750">
              <a:buFont typeface="Arial"/>
              <a:buChar char="•"/>
            </a:pPr>
            <a:r>
              <a:rPr lang="ja-JP" altLang="en-US" dirty="0" smtClean="0"/>
              <a:t>カリブプレートに大西洋の海洋プレートが沈み込む事によって形成される。</a:t>
            </a:r>
            <a:endParaRPr lang="en-US" altLang="ja-JP" dirty="0" smtClean="0"/>
          </a:p>
          <a:p>
            <a:pPr marL="285750" indent="-285750">
              <a:buFont typeface="Arial"/>
              <a:buChar char="•"/>
            </a:pPr>
            <a:r>
              <a:rPr lang="ja-JP" altLang="en-US" dirty="0" smtClean="0"/>
              <a:t>沈み込み速度は、</a:t>
            </a:r>
            <a:r>
              <a:rPr lang="en-US" altLang="ja-JP" dirty="0" smtClean="0"/>
              <a:t>20-27mm/year </a:t>
            </a:r>
            <a:r>
              <a:rPr lang="ja-JP" altLang="en-US" dirty="0" smtClean="0"/>
              <a:t>程度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90457" y="2117442"/>
            <a:ext cx="1522773" cy="369332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カリブプレート</a:t>
            </a:r>
            <a:endParaRPr kumimoji="1" lang="ja-JP" altLang="en-US" dirty="0"/>
          </a:p>
        </p:txBody>
      </p:sp>
      <p:pic>
        <p:nvPicPr>
          <p:cNvPr id="3" name="図 2" descr="カリブプレート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2790836" y="954820"/>
            <a:ext cx="5725366" cy="4132363"/>
          </a:xfrm>
          <a:prstGeom prst="rect">
            <a:avLst/>
          </a:prstGeom>
          <a:ln w="57150" cmpd="sng">
            <a:solidFill>
              <a:srgbClr val="FFFF00"/>
            </a:solidFill>
            <a:prstDash val="solid"/>
          </a:ln>
        </p:spPr>
      </p:pic>
      <p:sp>
        <p:nvSpPr>
          <p:cNvPr id="11" name="フレーム 10"/>
          <p:cNvSpPr/>
          <p:nvPr/>
        </p:nvSpPr>
        <p:spPr>
          <a:xfrm>
            <a:off x="6750410" y="1630732"/>
            <a:ext cx="1264394" cy="1394039"/>
          </a:xfrm>
          <a:prstGeom prst="frame">
            <a:avLst>
              <a:gd name="adj1" fmla="val 6235"/>
            </a:avLst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 flipH="1">
            <a:off x="2162725" y="954820"/>
            <a:ext cx="628111" cy="885418"/>
          </a:xfrm>
          <a:prstGeom prst="line">
            <a:avLst/>
          </a:prstGeom>
          <a:ln w="5715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2162725" y="2586231"/>
            <a:ext cx="628111" cy="2500952"/>
          </a:xfrm>
          <a:prstGeom prst="line">
            <a:avLst/>
          </a:prstGeom>
          <a:ln w="5715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442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88461"/>
            <a:ext cx="5091723" cy="699279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小アンチル海溝の地形</a:t>
            </a:r>
            <a:endParaRPr kumimoji="1" lang="ja-JP" altLang="en-US" sz="3600" dirty="0"/>
          </a:p>
        </p:txBody>
      </p:sp>
      <p:pic>
        <p:nvPicPr>
          <p:cNvPr id="4" name="図 3" descr="カリブ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583116" y="1617"/>
            <a:ext cx="2264170" cy="1645596"/>
          </a:xfrm>
          <a:prstGeom prst="rect">
            <a:avLst/>
          </a:prstGeom>
        </p:spPr>
      </p:pic>
      <p:grpSp>
        <p:nvGrpSpPr>
          <p:cNvPr id="7" name="図形グループ 6"/>
          <p:cNvGrpSpPr/>
          <p:nvPr/>
        </p:nvGrpSpPr>
        <p:grpSpPr>
          <a:xfrm>
            <a:off x="4682513" y="1647213"/>
            <a:ext cx="4207487" cy="4755069"/>
            <a:chOff x="4893217" y="972876"/>
            <a:chExt cx="2913095" cy="3301789"/>
          </a:xfrm>
        </p:grpSpPr>
        <p:pic>
          <p:nvPicPr>
            <p:cNvPr id="5" name="図 4" descr="バルバドス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l="11139" t="7651" r="57635" b="41651"/>
            <a:stretch/>
          </p:blipFill>
          <p:spPr>
            <a:xfrm rot="21540000">
              <a:off x="4921598" y="972876"/>
              <a:ext cx="2856334" cy="3277113"/>
            </a:xfrm>
            <a:prstGeom prst="rect">
              <a:avLst/>
            </a:prstGeom>
          </p:spPr>
        </p:pic>
        <p:sp>
          <p:nvSpPr>
            <p:cNvPr id="6" name="フレーム 5"/>
            <p:cNvSpPr/>
            <p:nvPr/>
          </p:nvSpPr>
          <p:spPr>
            <a:xfrm>
              <a:off x="4893217" y="973916"/>
              <a:ext cx="2913095" cy="3300749"/>
            </a:xfrm>
            <a:prstGeom prst="frame">
              <a:avLst>
                <a:gd name="adj1" fmla="val 2385"/>
              </a:avLst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7237855" y="6392838"/>
            <a:ext cx="1400832" cy="317325"/>
          </a:xfrm>
          <a:custGeom>
            <a:avLst/>
            <a:gdLst>
              <a:gd name="connsiteX0" fmla="*/ 0 w 1400832"/>
              <a:gd name="connsiteY0" fmla="*/ 0 h 307777"/>
              <a:gd name="connsiteX1" fmla="*/ 1400832 w 1400832"/>
              <a:gd name="connsiteY1" fmla="*/ 0 h 307777"/>
              <a:gd name="connsiteX2" fmla="*/ 1400832 w 1400832"/>
              <a:gd name="connsiteY2" fmla="*/ 307777 h 307777"/>
              <a:gd name="connsiteX3" fmla="*/ 0 w 1400832"/>
              <a:gd name="connsiteY3" fmla="*/ 307777 h 307777"/>
              <a:gd name="connsiteX4" fmla="*/ 0 w 1400832"/>
              <a:gd name="connsiteY4" fmla="*/ 0 h 307777"/>
              <a:gd name="connsiteX0" fmla="*/ 0 w 1400832"/>
              <a:gd name="connsiteY0" fmla="*/ 9548 h 317325"/>
              <a:gd name="connsiteX1" fmla="*/ 1391283 w 1400832"/>
              <a:gd name="connsiteY1" fmla="*/ 0 h 317325"/>
              <a:gd name="connsiteX2" fmla="*/ 1400832 w 1400832"/>
              <a:gd name="connsiteY2" fmla="*/ 317325 h 317325"/>
              <a:gd name="connsiteX3" fmla="*/ 0 w 1400832"/>
              <a:gd name="connsiteY3" fmla="*/ 317325 h 317325"/>
              <a:gd name="connsiteX4" fmla="*/ 0 w 1400832"/>
              <a:gd name="connsiteY4" fmla="*/ 9548 h 31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0832" h="317325">
                <a:moveTo>
                  <a:pt x="0" y="9548"/>
                </a:moveTo>
                <a:lnTo>
                  <a:pt x="1391283" y="0"/>
                </a:lnTo>
                <a:lnTo>
                  <a:pt x="1400832" y="317325"/>
                </a:lnTo>
                <a:lnTo>
                  <a:pt x="0" y="317325"/>
                </a:lnTo>
                <a:lnTo>
                  <a:pt x="0" y="9548"/>
                </a:lnTo>
                <a:close/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木村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(2002) </a:t>
            </a:r>
            <a:r>
              <a:rPr lang="ja-JP" altLang="en-US" sz="1400" dirty="0" smtClean="0"/>
              <a:t>より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77552" y="6094505"/>
            <a:ext cx="1436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木村</a:t>
            </a:r>
            <a:r>
              <a:rPr lang="en-US" altLang="ja-JP" sz="1400" dirty="0"/>
              <a:t> (2002) </a:t>
            </a:r>
            <a:r>
              <a:rPr lang="ja-JP" altLang="en-US" sz="1400" dirty="0" smtClean="0"/>
              <a:t>より</a:t>
            </a:r>
            <a:endParaRPr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1628" y="1239243"/>
            <a:ext cx="4164870" cy="4404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ja-JP" altLang="en-US" dirty="0" smtClean="0">
                <a:solidFill>
                  <a:srgbClr val="0000FF"/>
                </a:solidFill>
              </a:rPr>
              <a:t>アベスリッジ　</a:t>
            </a:r>
            <a:r>
              <a:rPr lang="ja-JP" altLang="en-US" dirty="0" smtClean="0">
                <a:solidFill>
                  <a:srgbClr val="000000"/>
                </a:solidFill>
              </a:rPr>
              <a:t>残存島弧と見られている。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ja-JP" altLang="en-US" dirty="0" smtClean="0">
                <a:solidFill>
                  <a:srgbClr val="0000FF"/>
                </a:solidFill>
              </a:rPr>
              <a:t>グレナダ海盆　</a:t>
            </a:r>
            <a:r>
              <a:rPr kumimoji="1" lang="ja-JP" altLang="en-US" dirty="0" smtClean="0">
                <a:solidFill>
                  <a:srgbClr val="000000"/>
                </a:solidFill>
              </a:rPr>
              <a:t>拡大した背弧海盆。海底には堆積物あり。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ja-JP" altLang="en-US" dirty="0" smtClean="0">
                <a:solidFill>
                  <a:srgbClr val="0000FF"/>
                </a:solidFill>
              </a:rPr>
              <a:t>小アンチル列島　</a:t>
            </a:r>
            <a:r>
              <a:rPr lang="ja-JP" altLang="en-US" dirty="0" smtClean="0">
                <a:solidFill>
                  <a:srgbClr val="000000"/>
                </a:solidFill>
              </a:rPr>
              <a:t>８つの火山がある。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ja-JP" altLang="en-US" dirty="0" smtClean="0">
                <a:solidFill>
                  <a:srgbClr val="0000FF"/>
                </a:solidFill>
              </a:rPr>
              <a:t>トバゴ海盆　</a:t>
            </a:r>
            <a:r>
              <a:rPr kumimoji="1" lang="ja-JP" altLang="en-US" dirty="0" smtClean="0">
                <a:solidFill>
                  <a:srgbClr val="000000"/>
                </a:solidFill>
              </a:rPr>
              <a:t>非対称な形。中心は海溝に近い方にある。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ja-JP" altLang="en-US" dirty="0" smtClean="0">
                <a:solidFill>
                  <a:srgbClr val="0000FF"/>
                </a:solidFill>
              </a:rPr>
              <a:t>バルバドスリッジ　</a:t>
            </a:r>
            <a:r>
              <a:rPr lang="ja-JP" altLang="en-US" dirty="0" smtClean="0">
                <a:solidFill>
                  <a:srgbClr val="000000"/>
                </a:solidFill>
              </a:rPr>
              <a:t>付加体からなる。南で</a:t>
            </a:r>
            <a:r>
              <a:rPr lang="en-US" altLang="ja-JP" dirty="0" smtClean="0">
                <a:solidFill>
                  <a:srgbClr val="000000"/>
                </a:solidFill>
              </a:rPr>
              <a:t>350km</a:t>
            </a:r>
            <a:r>
              <a:rPr lang="ja-JP" altLang="en-US" dirty="0" smtClean="0">
                <a:solidFill>
                  <a:srgbClr val="000000"/>
                </a:solidFill>
              </a:rPr>
              <a:t>、北で</a:t>
            </a:r>
            <a:r>
              <a:rPr lang="en-US" altLang="ja-JP" dirty="0" smtClean="0">
                <a:solidFill>
                  <a:srgbClr val="000000"/>
                </a:solidFill>
              </a:rPr>
              <a:t>50km</a:t>
            </a:r>
            <a:r>
              <a:rPr lang="ja-JP" altLang="en-US" dirty="0" smtClean="0">
                <a:solidFill>
                  <a:srgbClr val="000000"/>
                </a:solidFill>
              </a:rPr>
              <a:t>の幅。厚さは</a:t>
            </a:r>
            <a:r>
              <a:rPr lang="en-US" altLang="ja-JP" dirty="0" smtClean="0">
                <a:solidFill>
                  <a:srgbClr val="000000"/>
                </a:solidFill>
              </a:rPr>
              <a:t>20km</a:t>
            </a:r>
            <a:r>
              <a:rPr lang="ja-JP" altLang="en-US" dirty="0" smtClean="0">
                <a:solidFill>
                  <a:srgbClr val="000000"/>
                </a:solidFill>
              </a:rPr>
              <a:t>に達する。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kumimoji="1" lang="en-US" altLang="ja-JP" dirty="0">
              <a:solidFill>
                <a:schemeClr val="bg2">
                  <a:lumMod val="9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ja-JP" altLang="en-US" dirty="0" smtClean="0"/>
              <a:t>沈み込み及び火山活動は５千万年ー１億年前から続いており、その間沈み込みの位置は移動している。</a:t>
            </a:r>
            <a:endParaRPr kumimoji="1" lang="ja-JP" altLang="en-US" dirty="0"/>
          </a:p>
        </p:txBody>
      </p:sp>
      <p:pic>
        <p:nvPicPr>
          <p:cNvPr id="10" name="図 9" descr="バルバドス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113" t="60888" r="58753" b="24483"/>
          <a:stretch/>
        </p:blipFill>
        <p:spPr>
          <a:xfrm>
            <a:off x="249127" y="4551192"/>
            <a:ext cx="4267371" cy="151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158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0635"/>
          </a:xfrm>
        </p:spPr>
        <p:txBody>
          <a:bodyPr>
            <a:normAutofit fontScale="90000"/>
          </a:bodyPr>
          <a:lstStyle/>
          <a:p>
            <a:r>
              <a:rPr kumimoji="1" lang="ja-JP" altLang="en-US" sz="3600" dirty="0" smtClean="0"/>
              <a:t>小アンチル海溝</a:t>
            </a:r>
            <a:r>
              <a:rPr lang="ja-JP" altLang="en-US" sz="3600" dirty="0" smtClean="0"/>
              <a:t>の重力異常</a:t>
            </a:r>
            <a:r>
              <a:rPr kumimoji="1" lang="en-US" altLang="ja-JP" sz="3600" dirty="0" smtClean="0"/>
              <a:t> </a:t>
            </a:r>
            <a:r>
              <a:rPr kumimoji="1" lang="en-US" altLang="ja-JP" sz="2200" dirty="0" smtClean="0"/>
              <a:t>(</a:t>
            </a:r>
            <a:r>
              <a:rPr kumimoji="1" lang="en-US" altLang="ja-JP" sz="2200" dirty="0" err="1" smtClean="0"/>
              <a:t>Kearey</a:t>
            </a:r>
            <a:r>
              <a:rPr kumimoji="1" lang="en-US" altLang="ja-JP" sz="2200" dirty="0" smtClean="0"/>
              <a:t> et al., 1975) </a:t>
            </a:r>
            <a:r>
              <a:rPr kumimoji="1" lang="ja-JP" altLang="en-US" sz="2200" dirty="0" smtClean="0"/>
              <a:t>より</a:t>
            </a:r>
            <a:endParaRPr kumimoji="1" lang="ja-JP" altLang="en-US" sz="2200" dirty="0"/>
          </a:p>
        </p:txBody>
      </p:sp>
      <p:pic>
        <p:nvPicPr>
          <p:cNvPr id="5" name="図 4" descr="バルバドス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770348" y="1231719"/>
            <a:ext cx="4212055" cy="4797232"/>
          </a:xfrm>
          <a:prstGeom prst="rect">
            <a:avLst/>
          </a:prstGeom>
        </p:spPr>
      </p:pic>
      <p:grpSp>
        <p:nvGrpSpPr>
          <p:cNvPr id="16" name="図形グループ 15"/>
          <p:cNvGrpSpPr/>
          <p:nvPr/>
        </p:nvGrpSpPr>
        <p:grpSpPr>
          <a:xfrm>
            <a:off x="6684035" y="2043316"/>
            <a:ext cx="1091740" cy="3542385"/>
            <a:chOff x="6684035" y="2043316"/>
            <a:chExt cx="1091740" cy="3542385"/>
          </a:xfrm>
        </p:grpSpPr>
        <p:sp>
          <p:nvSpPr>
            <p:cNvPr id="6" name="フリーフォーム 5"/>
            <p:cNvSpPr/>
            <p:nvPr/>
          </p:nvSpPr>
          <p:spPr>
            <a:xfrm>
              <a:off x="6684035" y="2043316"/>
              <a:ext cx="1091740" cy="3542385"/>
            </a:xfrm>
            <a:custGeom>
              <a:avLst/>
              <a:gdLst>
                <a:gd name="connsiteX0" fmla="*/ 0 w 1091740"/>
                <a:gd name="connsiteY0" fmla="*/ 0 h 3542385"/>
                <a:gd name="connsiteX1" fmla="*/ 888022 w 1091740"/>
                <a:gd name="connsiteY1" fmla="*/ 1203075 h 3542385"/>
                <a:gd name="connsiteX2" fmla="*/ 964411 w 1091740"/>
                <a:gd name="connsiteY2" fmla="*/ 3542385 h 354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1740" h="3542385">
                  <a:moveTo>
                    <a:pt x="0" y="0"/>
                  </a:moveTo>
                  <a:cubicBezTo>
                    <a:pt x="363643" y="306339"/>
                    <a:pt x="727287" y="612678"/>
                    <a:pt x="888022" y="1203075"/>
                  </a:cubicBezTo>
                  <a:cubicBezTo>
                    <a:pt x="1048757" y="1793472"/>
                    <a:pt x="1212675" y="2915386"/>
                    <a:pt x="964411" y="3542385"/>
                  </a:cubicBezTo>
                </a:path>
              </a:pathLst>
            </a:custGeom>
            <a:ln w="762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フリーフォーム 6"/>
            <p:cNvSpPr/>
            <p:nvPr/>
          </p:nvSpPr>
          <p:spPr>
            <a:xfrm>
              <a:off x="6703137" y="4220308"/>
              <a:ext cx="1012154" cy="1174429"/>
            </a:xfrm>
            <a:custGeom>
              <a:avLst/>
              <a:gdLst>
                <a:gd name="connsiteX0" fmla="*/ 1012154 w 1012154"/>
                <a:gd name="connsiteY0" fmla="*/ 0 h 1174429"/>
                <a:gd name="connsiteX1" fmla="*/ 296008 w 1012154"/>
                <a:gd name="connsiteY1" fmla="*/ 945272 h 1174429"/>
                <a:gd name="connsiteX2" fmla="*/ 0 w 1012154"/>
                <a:gd name="connsiteY2" fmla="*/ 1174429 h 117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154" h="1174429">
                  <a:moveTo>
                    <a:pt x="1012154" y="0"/>
                  </a:moveTo>
                  <a:cubicBezTo>
                    <a:pt x="738427" y="374767"/>
                    <a:pt x="464700" y="749534"/>
                    <a:pt x="296008" y="945272"/>
                  </a:cubicBezTo>
                  <a:cubicBezTo>
                    <a:pt x="127316" y="1141010"/>
                    <a:pt x="0" y="1174429"/>
                    <a:pt x="0" y="1174429"/>
                  </a:cubicBezTo>
                </a:path>
              </a:pathLst>
            </a:custGeom>
            <a:ln w="762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5" name="図形グループ 14"/>
          <p:cNvGrpSpPr/>
          <p:nvPr/>
        </p:nvGrpSpPr>
        <p:grpSpPr>
          <a:xfrm>
            <a:off x="5757820" y="3131812"/>
            <a:ext cx="1303372" cy="1737774"/>
            <a:chOff x="5757820" y="3131812"/>
            <a:chExt cx="1303372" cy="1737774"/>
          </a:xfrm>
        </p:grpSpPr>
        <p:sp>
          <p:nvSpPr>
            <p:cNvPr id="8" name="フリーフォーム 7"/>
            <p:cNvSpPr/>
            <p:nvPr/>
          </p:nvSpPr>
          <p:spPr>
            <a:xfrm>
              <a:off x="6789071" y="3189101"/>
              <a:ext cx="272121" cy="1680485"/>
            </a:xfrm>
            <a:custGeom>
              <a:avLst/>
              <a:gdLst>
                <a:gd name="connsiteX0" fmla="*/ 9549 w 272121"/>
                <a:gd name="connsiteY0" fmla="*/ 0 h 1680485"/>
                <a:gd name="connsiteX1" fmla="*/ 219618 w 272121"/>
                <a:gd name="connsiteY1" fmla="*/ 420121 h 1680485"/>
                <a:gd name="connsiteX2" fmla="*/ 257813 w 272121"/>
                <a:gd name="connsiteY2" fmla="*/ 1088496 h 1680485"/>
                <a:gd name="connsiteX3" fmla="*/ 19097 w 272121"/>
                <a:gd name="connsiteY3" fmla="*/ 1680485 h 1680485"/>
                <a:gd name="connsiteX4" fmla="*/ 19097 w 272121"/>
                <a:gd name="connsiteY4" fmla="*/ 1680485 h 1680485"/>
                <a:gd name="connsiteX5" fmla="*/ 0 w 272121"/>
                <a:gd name="connsiteY5" fmla="*/ 1680485 h 1680485"/>
                <a:gd name="connsiteX6" fmla="*/ 0 w 272121"/>
                <a:gd name="connsiteY6" fmla="*/ 1680485 h 1680485"/>
                <a:gd name="connsiteX7" fmla="*/ 0 w 272121"/>
                <a:gd name="connsiteY7" fmla="*/ 1680485 h 168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2121" h="1680485">
                  <a:moveTo>
                    <a:pt x="9549" y="0"/>
                  </a:moveTo>
                  <a:cubicBezTo>
                    <a:pt x="93895" y="119352"/>
                    <a:pt x="178241" y="238705"/>
                    <a:pt x="219618" y="420121"/>
                  </a:cubicBezTo>
                  <a:cubicBezTo>
                    <a:pt x="260995" y="601537"/>
                    <a:pt x="291233" y="878435"/>
                    <a:pt x="257813" y="1088496"/>
                  </a:cubicBezTo>
                  <a:cubicBezTo>
                    <a:pt x="224393" y="1298557"/>
                    <a:pt x="19097" y="1680485"/>
                    <a:pt x="19097" y="1680485"/>
                  </a:cubicBezTo>
                  <a:lnTo>
                    <a:pt x="19097" y="1680485"/>
                  </a:lnTo>
                  <a:lnTo>
                    <a:pt x="0" y="1680485"/>
                  </a:lnTo>
                  <a:lnTo>
                    <a:pt x="0" y="1680485"/>
                  </a:lnTo>
                  <a:lnTo>
                    <a:pt x="0" y="1680485"/>
                  </a:lnTo>
                </a:path>
              </a:pathLst>
            </a:custGeom>
            <a:ln w="762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フリーフォーム 8"/>
            <p:cNvSpPr/>
            <p:nvPr/>
          </p:nvSpPr>
          <p:spPr>
            <a:xfrm>
              <a:off x="5757820" y="3131812"/>
              <a:ext cx="152778" cy="1279460"/>
            </a:xfrm>
            <a:custGeom>
              <a:avLst/>
              <a:gdLst>
                <a:gd name="connsiteX0" fmla="*/ 0 w 152778"/>
                <a:gd name="connsiteY0" fmla="*/ 0 h 1279460"/>
                <a:gd name="connsiteX1" fmla="*/ 124132 w 152778"/>
                <a:gd name="connsiteY1" fmla="*/ 391477 h 1279460"/>
                <a:gd name="connsiteX2" fmla="*/ 152778 w 152778"/>
                <a:gd name="connsiteY2" fmla="*/ 1279460 h 127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78" h="1279460">
                  <a:moveTo>
                    <a:pt x="0" y="0"/>
                  </a:moveTo>
                  <a:cubicBezTo>
                    <a:pt x="49334" y="89117"/>
                    <a:pt x="98669" y="178234"/>
                    <a:pt x="124132" y="391477"/>
                  </a:cubicBezTo>
                  <a:cubicBezTo>
                    <a:pt x="149595" y="604720"/>
                    <a:pt x="152778" y="1279460"/>
                    <a:pt x="152778" y="1279460"/>
                  </a:cubicBezTo>
                </a:path>
              </a:pathLst>
            </a:custGeom>
            <a:ln w="76200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0" name="ドーナツ 9"/>
          <p:cNvSpPr/>
          <p:nvPr/>
        </p:nvSpPr>
        <p:spPr>
          <a:xfrm rot="547057">
            <a:off x="6378489" y="3656960"/>
            <a:ext cx="458334" cy="1028978"/>
          </a:xfrm>
          <a:prstGeom prst="donut">
            <a:avLst>
              <a:gd name="adj" fmla="val 14227"/>
            </a:avLst>
          </a:prstGeom>
          <a:solidFill>
            <a:srgbClr val="0000FF"/>
          </a:solidFill>
          <a:ln w="76200" cmpd="sng">
            <a:noFill/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5488" y="1269912"/>
            <a:ext cx="4573790" cy="2409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ja-JP" altLang="en-US" dirty="0" smtClean="0">
                <a:solidFill>
                  <a:srgbClr val="0000FF"/>
                </a:solidFill>
              </a:rPr>
              <a:t>フリーエア重力異常</a:t>
            </a:r>
            <a:r>
              <a:rPr lang="en-US" altLang="ja-JP" dirty="0" smtClean="0">
                <a:solidFill>
                  <a:srgbClr val="0000FF"/>
                </a:solidFill>
              </a:rPr>
              <a:t> </a:t>
            </a:r>
          </a:p>
          <a:p>
            <a:pPr marL="800100" lvl="1" indent="-342900">
              <a:lnSpc>
                <a:spcPct val="120000"/>
              </a:lnSpc>
              <a:buFont typeface="Wingdings" charset="2"/>
              <a:buChar char="ü"/>
            </a:pPr>
            <a:r>
              <a:rPr kumimoji="1" lang="ja-JP" altLang="en-US" dirty="0" smtClean="0"/>
              <a:t>小アンチル列島の東に</a:t>
            </a:r>
            <a:r>
              <a:rPr kumimoji="1" lang="en-US" altLang="ja-JP" dirty="0" smtClean="0"/>
              <a:t>-270mgal</a:t>
            </a:r>
            <a:r>
              <a:rPr kumimoji="1" lang="ja-JP" altLang="en-US" dirty="0" smtClean="0"/>
              <a:t>に達する負の異常。</a:t>
            </a:r>
            <a:endParaRPr kumimoji="1" lang="en-US" altLang="ja-JP" dirty="0" smtClean="0"/>
          </a:p>
          <a:p>
            <a:pPr marL="800100" lvl="1" indent="-342900">
              <a:lnSpc>
                <a:spcPct val="120000"/>
              </a:lnSpc>
              <a:buFont typeface="Wingdings" charset="2"/>
              <a:buChar char="ü"/>
            </a:pPr>
            <a:r>
              <a:rPr lang="ja-JP" altLang="en-US" dirty="0" smtClean="0"/>
              <a:t>小アンチル列島およびアベスリッジでは</a:t>
            </a:r>
            <a:r>
              <a:rPr lang="en-US" altLang="ja-JP" dirty="0" smtClean="0"/>
              <a:t>100-180mgal</a:t>
            </a:r>
            <a:r>
              <a:rPr lang="ja-JP" altLang="en-US" dirty="0" smtClean="0"/>
              <a:t>の正の異常</a:t>
            </a:r>
            <a:endParaRPr lang="en-US" altLang="ja-JP" dirty="0" smtClean="0"/>
          </a:p>
          <a:p>
            <a:pPr marL="800100" lvl="1" indent="-342900">
              <a:lnSpc>
                <a:spcPct val="120000"/>
              </a:lnSpc>
              <a:buFont typeface="Wingdings" charset="2"/>
              <a:buChar char="ü"/>
            </a:pPr>
            <a:r>
              <a:rPr kumimoji="1" lang="ja-JP" altLang="en-US" dirty="0" smtClean="0"/>
              <a:t>グレナダ海盆の南では</a:t>
            </a:r>
            <a:r>
              <a:rPr kumimoji="1" lang="en-US" altLang="ja-JP" dirty="0" smtClean="0"/>
              <a:t>-70mgal</a:t>
            </a:r>
            <a:r>
              <a:rPr kumimoji="1" lang="ja-JP" altLang="en-US" dirty="0" smtClean="0"/>
              <a:t>程度の負の異常。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5489" y="3850875"/>
            <a:ext cx="4573790" cy="3074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ja-JP" altLang="en-US" dirty="0" smtClean="0">
                <a:solidFill>
                  <a:srgbClr val="0000FF"/>
                </a:solidFill>
              </a:rPr>
              <a:t>ブーゲー重力異常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pPr marL="800100" lvl="1" indent="-342900">
              <a:lnSpc>
                <a:spcPct val="120000"/>
              </a:lnSpc>
              <a:buFont typeface="Wingdings" charset="2"/>
              <a:buChar char="ü"/>
            </a:pPr>
            <a:r>
              <a:rPr lang="ja-JP" altLang="en-US" dirty="0" smtClean="0"/>
              <a:t>バルバドスリッジの南の頂上と小アンチル海溝の北側に負の異常。</a:t>
            </a:r>
            <a:endParaRPr lang="en-US" altLang="ja-JP" dirty="0" smtClean="0"/>
          </a:p>
          <a:p>
            <a:pPr marL="800100" lvl="1" indent="-342900">
              <a:lnSpc>
                <a:spcPct val="120000"/>
              </a:lnSpc>
              <a:buFont typeface="Wingdings" charset="2"/>
              <a:buChar char="ü"/>
            </a:pPr>
            <a:r>
              <a:rPr lang="ja-JP" altLang="en-US" dirty="0" smtClean="0"/>
              <a:t>小アンチル列島で正の異常</a:t>
            </a:r>
            <a:r>
              <a:rPr lang="en-US" altLang="ja-JP" dirty="0" smtClean="0"/>
              <a:t>(150-180mgal)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marL="800100" lvl="1" indent="-342900">
              <a:lnSpc>
                <a:spcPct val="120000"/>
              </a:lnSpc>
              <a:buFont typeface="Wingdings" charset="2"/>
              <a:buChar char="ü"/>
            </a:pPr>
            <a:r>
              <a:rPr lang="ja-JP" altLang="en-US" dirty="0" smtClean="0"/>
              <a:t>アベスリッジで比較的小さくグレナダ海盆で比較的大きな異常。　</a:t>
            </a:r>
            <a:endParaRPr lang="en-US" altLang="ja-JP" dirty="0" smtClean="0"/>
          </a:p>
          <a:p>
            <a:pPr>
              <a:lnSpc>
                <a:spcPct val="120000"/>
              </a:lnSpc>
            </a:pPr>
            <a:r>
              <a:rPr lang="ja-JP" altLang="ja-JP" dirty="0"/>
              <a:t>　</a:t>
            </a:r>
            <a:r>
              <a:rPr lang="ja-JP" altLang="en-US" dirty="0" smtClean="0"/>
              <a:t>　　　　　</a:t>
            </a:r>
            <a:r>
              <a:rPr lang="en-US" altLang="ja-JP" dirty="0" smtClean="0"/>
              <a:t>→</a:t>
            </a:r>
            <a:r>
              <a:rPr lang="ja-JP" altLang="en-US" dirty="0" smtClean="0"/>
              <a:t>　モホ面の相対的な深さを反映</a:t>
            </a:r>
            <a:r>
              <a:rPr lang="en-US" altLang="ja-JP" dirty="0" smtClean="0"/>
              <a:t>?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495669" y="6028951"/>
            <a:ext cx="1386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木村</a:t>
            </a:r>
            <a:r>
              <a:rPr lang="en-US" altLang="ja-JP" sz="1400" dirty="0"/>
              <a:t> (2002) </a:t>
            </a:r>
            <a:r>
              <a:rPr lang="ja-JP" altLang="en-US" sz="1400" dirty="0" smtClean="0"/>
              <a:t>より</a:t>
            </a:r>
            <a:endParaRPr lang="ja-JP" altLang="en-US" sz="1400" dirty="0"/>
          </a:p>
        </p:txBody>
      </p:sp>
      <p:sp>
        <p:nvSpPr>
          <p:cNvPr id="17" name="フリーフォーム 16"/>
          <p:cNvSpPr/>
          <p:nvPr/>
        </p:nvSpPr>
        <p:spPr>
          <a:xfrm>
            <a:off x="6684036" y="2148347"/>
            <a:ext cx="1022025" cy="3580577"/>
          </a:xfrm>
          <a:custGeom>
            <a:avLst/>
            <a:gdLst>
              <a:gd name="connsiteX0" fmla="*/ 95486 w 1022025"/>
              <a:gd name="connsiteY0" fmla="*/ 0 h 3580577"/>
              <a:gd name="connsiteX1" fmla="*/ 687501 w 1022025"/>
              <a:gd name="connsiteY1" fmla="*/ 611085 h 3580577"/>
              <a:gd name="connsiteX2" fmla="*/ 1012154 w 1022025"/>
              <a:gd name="connsiteY2" fmla="*/ 1613647 h 3580577"/>
              <a:gd name="connsiteX3" fmla="*/ 849827 w 1022025"/>
              <a:gd name="connsiteY3" fmla="*/ 3122264 h 3580577"/>
              <a:gd name="connsiteX4" fmla="*/ 0 w 1022025"/>
              <a:gd name="connsiteY4" fmla="*/ 3580577 h 358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025" h="3580577">
                <a:moveTo>
                  <a:pt x="95486" y="0"/>
                </a:moveTo>
                <a:cubicBezTo>
                  <a:pt x="315104" y="171072"/>
                  <a:pt x="534723" y="342144"/>
                  <a:pt x="687501" y="611085"/>
                </a:cubicBezTo>
                <a:cubicBezTo>
                  <a:pt x="840279" y="880026"/>
                  <a:pt x="985100" y="1195117"/>
                  <a:pt x="1012154" y="1613647"/>
                </a:cubicBezTo>
                <a:cubicBezTo>
                  <a:pt x="1039208" y="2032177"/>
                  <a:pt x="1018519" y="2794442"/>
                  <a:pt x="849827" y="3122264"/>
                </a:cubicBezTo>
                <a:cubicBezTo>
                  <a:pt x="681135" y="3450086"/>
                  <a:pt x="0" y="3580577"/>
                  <a:pt x="0" y="3580577"/>
                </a:cubicBezTo>
              </a:path>
            </a:pathLst>
          </a:custGeom>
          <a:ln w="762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フリーフォーム 17"/>
          <p:cNvSpPr/>
          <p:nvPr/>
        </p:nvSpPr>
        <p:spPr>
          <a:xfrm>
            <a:off x="6779522" y="3208198"/>
            <a:ext cx="281028" cy="1718677"/>
          </a:xfrm>
          <a:custGeom>
            <a:avLst/>
            <a:gdLst>
              <a:gd name="connsiteX0" fmla="*/ 9549 w 281028"/>
              <a:gd name="connsiteY0" fmla="*/ 0 h 1718677"/>
              <a:gd name="connsiteX1" fmla="*/ 267362 w 281028"/>
              <a:gd name="connsiteY1" fmla="*/ 506055 h 1718677"/>
              <a:gd name="connsiteX2" fmla="*/ 219619 w 281028"/>
              <a:gd name="connsiteY2" fmla="*/ 1222170 h 1718677"/>
              <a:gd name="connsiteX3" fmla="*/ 0 w 281028"/>
              <a:gd name="connsiteY3" fmla="*/ 1718677 h 171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028" h="1718677">
                <a:moveTo>
                  <a:pt x="9549" y="0"/>
                </a:moveTo>
                <a:cubicBezTo>
                  <a:pt x="120949" y="151180"/>
                  <a:pt x="232350" y="302360"/>
                  <a:pt x="267362" y="506055"/>
                </a:cubicBezTo>
                <a:cubicBezTo>
                  <a:pt x="302374" y="709750"/>
                  <a:pt x="264179" y="1020066"/>
                  <a:pt x="219619" y="1222170"/>
                </a:cubicBezTo>
                <a:cubicBezTo>
                  <a:pt x="175059" y="1424274"/>
                  <a:pt x="0" y="1718677"/>
                  <a:pt x="0" y="1718677"/>
                </a:cubicBezTo>
              </a:path>
            </a:pathLst>
          </a:custGeom>
          <a:ln w="76200" cmpd="sng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5636233" y="3005175"/>
            <a:ext cx="1193281" cy="1625705"/>
            <a:chOff x="5636233" y="3005175"/>
            <a:chExt cx="1193281" cy="1625705"/>
          </a:xfrm>
        </p:grpSpPr>
        <p:sp>
          <p:nvSpPr>
            <p:cNvPr id="21" name="ドーナツ 20"/>
            <p:cNvSpPr/>
            <p:nvPr/>
          </p:nvSpPr>
          <p:spPr>
            <a:xfrm rot="21326010">
              <a:off x="5636233" y="3005175"/>
              <a:ext cx="555502" cy="1231719"/>
            </a:xfrm>
            <a:prstGeom prst="donut">
              <a:avLst>
                <a:gd name="adj" fmla="val 10055"/>
              </a:avLst>
            </a:prstGeom>
            <a:solidFill>
              <a:srgbClr val="0000FF"/>
            </a:solidFill>
            <a:ln w="76200" cmpd="sng">
              <a:noFill/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ドーナツ 21"/>
            <p:cNvSpPr/>
            <p:nvPr/>
          </p:nvSpPr>
          <p:spPr>
            <a:xfrm rot="870381">
              <a:off x="6407123" y="3636694"/>
              <a:ext cx="422391" cy="994186"/>
            </a:xfrm>
            <a:prstGeom prst="donut">
              <a:avLst>
                <a:gd name="adj" fmla="val 16236"/>
              </a:avLst>
            </a:prstGeom>
            <a:solidFill>
              <a:srgbClr val="0000FF"/>
            </a:solidFill>
            <a:ln w="76200" cmpd="sng">
              <a:noFill/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680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小アンチル海溝火山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White et al. (1985)</a:t>
            </a:r>
            <a:endParaRPr kumimoji="1" lang="ja-JP" altLang="en-US" sz="3200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22860" y="1916832"/>
            <a:ext cx="9036495" cy="3888432"/>
            <a:chOff x="107504" y="1412776"/>
            <a:chExt cx="9036495" cy="388843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4521" t="33917" b="20464"/>
            <a:stretch>
              <a:fillRect/>
            </a:stretch>
          </p:blipFill>
          <p:spPr bwMode="auto">
            <a:xfrm>
              <a:off x="4124888" y="1484784"/>
              <a:ext cx="5019111" cy="3744416"/>
            </a:xfrm>
            <a:prstGeom prst="rect">
              <a:avLst/>
            </a:prstGeom>
            <a:noFill/>
            <a:ln w="76200">
              <a:solidFill>
                <a:srgbClr val="FFC000"/>
              </a:solidFill>
              <a:miter lim="800000"/>
              <a:headEnd/>
              <a:tailEnd/>
            </a:ln>
          </p:spPr>
        </p:pic>
        <p:grpSp>
          <p:nvGrpSpPr>
            <p:cNvPr id="7" name="グループ化 6"/>
            <p:cNvGrpSpPr/>
            <p:nvPr/>
          </p:nvGrpSpPr>
          <p:grpSpPr>
            <a:xfrm>
              <a:off x="107504" y="1484784"/>
              <a:ext cx="3491880" cy="2468398"/>
              <a:chOff x="251520" y="1628800"/>
              <a:chExt cx="3491880" cy="2468398"/>
            </a:xfrm>
          </p:grpSpPr>
          <p:pic>
            <p:nvPicPr>
              <p:cNvPr id="19459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9923" t="45089" r="3786" b="27272"/>
              <a:stretch>
                <a:fillRect/>
              </a:stretch>
            </p:blipFill>
            <p:spPr bwMode="auto">
              <a:xfrm>
                <a:off x="251520" y="1628800"/>
                <a:ext cx="3491880" cy="2468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フレーム 5"/>
              <p:cNvSpPr/>
              <p:nvPr/>
            </p:nvSpPr>
            <p:spPr>
              <a:xfrm>
                <a:off x="1979712" y="2276872"/>
                <a:ext cx="1440160" cy="1080120"/>
              </a:xfrm>
              <a:prstGeom prst="frame">
                <a:avLst>
                  <a:gd name="adj1" fmla="val 0"/>
                </a:avLst>
              </a:prstGeom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" name="直線コネクタ 8"/>
            <p:cNvCxnSpPr/>
            <p:nvPr/>
          </p:nvCxnSpPr>
          <p:spPr>
            <a:xfrm>
              <a:off x="3275856" y="3212976"/>
              <a:ext cx="812344" cy="2088232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3275856" y="1412776"/>
              <a:ext cx="812344" cy="72008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ドーナツ 14"/>
          <p:cNvSpPr/>
          <p:nvPr/>
        </p:nvSpPr>
        <p:spPr>
          <a:xfrm rot="21143607">
            <a:off x="5894001" y="2004500"/>
            <a:ext cx="504056" cy="1512168"/>
          </a:xfrm>
          <a:prstGeom prst="donut">
            <a:avLst>
              <a:gd name="adj" fmla="val 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860032" y="2409840"/>
            <a:ext cx="1008112" cy="36004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島弧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15616" y="6093296"/>
            <a:ext cx="698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島弧</a:t>
            </a:r>
            <a:r>
              <a:rPr lang="ja-JP" altLang="en-US" sz="2400" dirty="0" smtClean="0"/>
              <a:t>マグマの起源を掘削コアの同位体元素から調査</a:t>
            </a:r>
            <a:endParaRPr kumimoji="1" lang="ja-JP" altLang="en-US" sz="2400" dirty="0"/>
          </a:p>
        </p:txBody>
      </p:sp>
      <p:sp>
        <p:nvSpPr>
          <p:cNvPr id="17" name="ドーナツ 16"/>
          <p:cNvSpPr/>
          <p:nvPr/>
        </p:nvSpPr>
        <p:spPr>
          <a:xfrm rot="800983">
            <a:off x="6301900" y="2005077"/>
            <a:ext cx="1728192" cy="2088232"/>
          </a:xfrm>
          <a:prstGeom prst="donut">
            <a:avLst>
              <a:gd name="adj" fmla="val 0"/>
            </a:avLst>
          </a:prstGeom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020272" y="1617752"/>
            <a:ext cx="1972015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サンプル採取地域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67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ja-JP" altLang="en-US" sz="3200" dirty="0" smtClean="0"/>
              <a:t>掘削コアの玄武岩</a:t>
            </a:r>
            <a:endParaRPr kumimoji="1" lang="ja-JP" alt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43054" r="528"/>
          <a:stretch>
            <a:fillRect/>
          </a:stretch>
        </p:blipFill>
        <p:spPr bwMode="auto">
          <a:xfrm>
            <a:off x="4644008" y="836712"/>
            <a:ext cx="360040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573016"/>
            <a:ext cx="357187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836712"/>
            <a:ext cx="35814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076056" y="5661248"/>
            <a:ext cx="33073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/>
              <a:t>掘削コアの玄武岩は</a:t>
            </a:r>
            <a:endParaRPr kumimoji="1" lang="en-US" altLang="ja-JP" sz="2800" dirty="0" smtClean="0"/>
          </a:p>
          <a:p>
            <a:pPr algn="ctr"/>
            <a:r>
              <a:rPr kumimoji="1" lang="en-US" altLang="ja-JP" sz="2800" dirty="0" smtClean="0">
                <a:solidFill>
                  <a:srgbClr val="FF0000"/>
                </a:solidFill>
              </a:rPr>
              <a:t>MORB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ドーナツ 6"/>
          <p:cNvSpPr/>
          <p:nvPr/>
        </p:nvSpPr>
        <p:spPr>
          <a:xfrm rot="19264644">
            <a:off x="1953406" y="2270834"/>
            <a:ext cx="1152128" cy="720080"/>
          </a:xfrm>
          <a:prstGeom prst="donut">
            <a:avLst>
              <a:gd name="adj" fmla="val 0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ドーナツ 7"/>
          <p:cNvSpPr/>
          <p:nvPr/>
        </p:nvSpPr>
        <p:spPr>
          <a:xfrm rot="15944865">
            <a:off x="1439995" y="3598364"/>
            <a:ext cx="1008190" cy="720080"/>
          </a:xfrm>
          <a:prstGeom prst="donut">
            <a:avLst>
              <a:gd name="adj" fmla="val 0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ドーナツ 8"/>
          <p:cNvSpPr/>
          <p:nvPr/>
        </p:nvSpPr>
        <p:spPr>
          <a:xfrm rot="19391032">
            <a:off x="5767339" y="2219112"/>
            <a:ext cx="1008190" cy="720080"/>
          </a:xfrm>
          <a:prstGeom prst="donut">
            <a:avLst>
              <a:gd name="adj" fmla="val 0"/>
            </a:avLst>
          </a:prstGeom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87824" y="24928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一致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67744" y="414908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一致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88224" y="26369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70C0"/>
                </a:solidFill>
              </a:rPr>
              <a:t>不一致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48064" y="4437112"/>
            <a:ext cx="2983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HCl</a:t>
            </a:r>
            <a:r>
              <a:rPr kumimoji="1" lang="ja-JP" altLang="en-US" dirty="0" smtClean="0"/>
              <a:t>に溶けない相の影響か？</a:t>
            </a:r>
            <a:endParaRPr kumimoji="1" lang="en-US" altLang="ja-JP" dirty="0" smtClean="0"/>
          </a:p>
          <a:p>
            <a:r>
              <a:rPr kumimoji="1" lang="ja-JP" altLang="en-US" dirty="0" smtClean="0"/>
              <a:t>例）セラドナイト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744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鉛の同位体比</a:t>
            </a:r>
            <a:endParaRPr kumimoji="1" lang="ja-JP" altLang="en-US" sz="3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9706" y="2780928"/>
            <a:ext cx="4836790" cy="398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18567"/>
            <a:ext cx="3923928" cy="300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ドーナツ 4"/>
          <p:cNvSpPr/>
          <p:nvPr/>
        </p:nvSpPr>
        <p:spPr>
          <a:xfrm rot="21143607">
            <a:off x="852745" y="1899774"/>
            <a:ext cx="662442" cy="1512168"/>
          </a:xfrm>
          <a:prstGeom prst="donut">
            <a:avLst>
              <a:gd name="adj" fmla="val 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08288" y="1517783"/>
            <a:ext cx="1008112" cy="36004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島弧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55976" y="1772816"/>
            <a:ext cx="4222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サンプル採取地域の鉛の同位体比が</a:t>
            </a:r>
            <a:endParaRPr kumimoji="1" lang="en-US" altLang="ja-JP" sz="2000" dirty="0" smtClean="0"/>
          </a:p>
          <a:p>
            <a:pPr algn="ctr"/>
            <a:r>
              <a:rPr kumimoji="1" lang="ja-JP" altLang="en-US" sz="2000" dirty="0" smtClean="0"/>
              <a:t>他の島弧火山、堆積物よりも大きい</a:t>
            </a:r>
            <a:endParaRPr kumimoji="1" lang="ja-JP" altLang="en-US" sz="2000" dirty="0"/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7008018" y="3653450"/>
            <a:ext cx="576064" cy="1440160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647978" y="523762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高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84082" y="372545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70C0"/>
                </a:solidFill>
              </a:rPr>
              <a:t>低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3568" y="5157192"/>
            <a:ext cx="2938625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高い鉛の同位体比は</a:t>
            </a:r>
            <a:endParaRPr kumimoji="1" lang="en-US" altLang="ja-JP" sz="2400" dirty="0" smtClean="0"/>
          </a:p>
          <a:p>
            <a:pPr algn="ctr"/>
            <a:endParaRPr kumimoji="1" lang="en-US" altLang="ja-JP" sz="500" dirty="0" smtClean="0"/>
          </a:p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大陸起源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algn="ctr"/>
            <a:endParaRPr lang="en-US" altLang="ja-JP" sz="500" dirty="0" smtClean="0"/>
          </a:p>
          <a:p>
            <a:pPr algn="ctr"/>
            <a:r>
              <a:rPr kumimoji="1" lang="ja-JP" altLang="en-US" sz="2400" dirty="0" smtClean="0"/>
              <a:t>河川からの供給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869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kumimoji="1" lang="ja-JP" altLang="en-US" sz="3200" dirty="0" smtClean="0"/>
              <a:t>どの河川から供給されるのか？</a:t>
            </a:r>
            <a:endParaRPr kumimoji="1" lang="ja-JP" altLang="en-US" sz="3200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3779912" y="3717032"/>
            <a:ext cx="4355976" cy="3024336"/>
            <a:chOff x="1403648" y="2132856"/>
            <a:chExt cx="5420735" cy="3888432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1403648" y="2132856"/>
              <a:ext cx="5420735" cy="3888432"/>
              <a:chOff x="1403648" y="2132856"/>
              <a:chExt cx="5420735" cy="3888432"/>
            </a:xfrm>
          </p:grpSpPr>
          <p:pic>
            <p:nvPicPr>
              <p:cNvPr id="2048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4521" t="33917" b="20464"/>
              <a:stretch>
                <a:fillRect/>
              </a:stretch>
            </p:blipFill>
            <p:spPr bwMode="auto">
              <a:xfrm>
                <a:off x="1403648" y="2132856"/>
                <a:ext cx="5212154" cy="3888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上矢印 4"/>
              <p:cNvSpPr/>
              <p:nvPr/>
            </p:nvSpPr>
            <p:spPr>
              <a:xfrm rot="3220329">
                <a:off x="3854837" y="3221645"/>
                <a:ext cx="565605" cy="829677"/>
              </a:xfrm>
              <a:prstGeom prst="upArrow">
                <a:avLst>
                  <a:gd name="adj1" fmla="val 36355"/>
                  <a:gd name="adj2" fmla="val 50000"/>
                </a:avLst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上矢印 5"/>
              <p:cNvSpPr/>
              <p:nvPr/>
            </p:nvSpPr>
            <p:spPr>
              <a:xfrm rot="825622">
                <a:off x="5866164" y="4195786"/>
                <a:ext cx="504056" cy="1304184"/>
              </a:xfrm>
              <a:prstGeom prst="upArrow">
                <a:avLst>
                  <a:gd name="adj1" fmla="val 41909"/>
                  <a:gd name="adj2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乗算記号 6"/>
              <p:cNvSpPr/>
              <p:nvPr/>
            </p:nvSpPr>
            <p:spPr>
              <a:xfrm rot="874055">
                <a:off x="5384223" y="4236196"/>
                <a:ext cx="1440160" cy="1368152"/>
              </a:xfrm>
              <a:prstGeom prst="mathMultiply">
                <a:avLst>
                  <a:gd name="adj1" fmla="val 6254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>
              <a:off x="5077632" y="3706745"/>
              <a:ext cx="1434041" cy="4352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600" dirty="0" smtClean="0"/>
                <a:t>アマゾン川</a:t>
              </a:r>
              <a:endParaRPr lang="ja-JP" altLang="en-US" sz="16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360757" y="2873510"/>
              <a:ext cx="1243142" cy="4352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 smtClean="0"/>
                <a:t>ココス川</a:t>
              </a:r>
              <a:endParaRPr kumimoji="1" lang="ja-JP" altLang="en-US" sz="1600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621850" y="2566065"/>
            <a:ext cx="597898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980728"/>
            <a:ext cx="3168352" cy="260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直線コネクタ 13"/>
          <p:cNvCxnSpPr/>
          <p:nvPr/>
        </p:nvCxnSpPr>
        <p:spPr>
          <a:xfrm>
            <a:off x="323528" y="5589240"/>
            <a:ext cx="20882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23528" y="6453336"/>
            <a:ext cx="20882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323528" y="6643959"/>
            <a:ext cx="20882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95536" y="4869160"/>
            <a:ext cx="2088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387069" y="4678537"/>
            <a:ext cx="2088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2568515" y="5911140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/>
              <a:t>アマゾン川</a:t>
            </a:r>
            <a:endParaRPr lang="ja-JP" altLang="en-US" dirty="0"/>
          </a:p>
        </p:txBody>
      </p:sp>
      <p:sp>
        <p:nvSpPr>
          <p:cNvPr id="21" name="右中かっこ 20"/>
          <p:cNvSpPr/>
          <p:nvPr/>
        </p:nvSpPr>
        <p:spPr>
          <a:xfrm>
            <a:off x="2411760" y="5517232"/>
            <a:ext cx="216024" cy="1152128"/>
          </a:xfrm>
          <a:prstGeom prst="rightBrace">
            <a:avLst>
              <a:gd name="adj1" fmla="val 4125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中かっこ 21"/>
          <p:cNvSpPr/>
          <p:nvPr/>
        </p:nvSpPr>
        <p:spPr>
          <a:xfrm>
            <a:off x="2483768" y="4581128"/>
            <a:ext cx="216024" cy="360040"/>
          </a:xfrm>
          <a:prstGeom prst="rightBrace">
            <a:avLst>
              <a:gd name="adj1" fmla="val 4125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2657457" y="4572661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/>
              <a:t>ココス川</a:t>
            </a:r>
            <a:endParaRPr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012160" y="2564904"/>
            <a:ext cx="2954655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大陸起源の堆積物は</a:t>
            </a:r>
            <a:endParaRPr kumimoji="1" lang="en-US" altLang="ja-JP" sz="2400" dirty="0" smtClean="0"/>
          </a:p>
          <a:p>
            <a:pPr algn="ctr"/>
            <a:r>
              <a:rPr kumimoji="1" lang="ja-JP" altLang="en-US" sz="2400" dirty="0" smtClean="0"/>
              <a:t>ココス川から供給</a:t>
            </a:r>
            <a:endParaRPr kumimoji="1" lang="ja-JP" altLang="en-US" sz="2400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3893820" y="2060848"/>
            <a:ext cx="3416761" cy="1185272"/>
            <a:chOff x="3893820" y="2060848"/>
            <a:chExt cx="3416761" cy="1185272"/>
          </a:xfrm>
        </p:grpSpPr>
        <p:sp>
          <p:nvSpPr>
            <p:cNvPr id="25" name="フリーフォーム 24"/>
            <p:cNvSpPr/>
            <p:nvPr/>
          </p:nvSpPr>
          <p:spPr>
            <a:xfrm>
              <a:off x="3893820" y="2310130"/>
              <a:ext cx="1617980" cy="935990"/>
            </a:xfrm>
            <a:custGeom>
              <a:avLst/>
              <a:gdLst>
                <a:gd name="connsiteX0" fmla="*/ 0 w 1617980"/>
                <a:gd name="connsiteY0" fmla="*/ 349250 h 935990"/>
                <a:gd name="connsiteX1" fmla="*/ 259080 w 1617980"/>
                <a:gd name="connsiteY1" fmla="*/ 113030 h 935990"/>
                <a:gd name="connsiteX2" fmla="*/ 647700 w 1617980"/>
                <a:gd name="connsiteY2" fmla="*/ 13970 h 935990"/>
                <a:gd name="connsiteX3" fmla="*/ 990600 w 1617980"/>
                <a:gd name="connsiteY3" fmla="*/ 29210 h 935990"/>
                <a:gd name="connsiteX4" fmla="*/ 1432560 w 1617980"/>
                <a:gd name="connsiteY4" fmla="*/ 166370 h 935990"/>
                <a:gd name="connsiteX5" fmla="*/ 1592580 w 1617980"/>
                <a:gd name="connsiteY5" fmla="*/ 334010 h 935990"/>
                <a:gd name="connsiteX6" fmla="*/ 1584960 w 1617980"/>
                <a:gd name="connsiteY6" fmla="*/ 471170 h 935990"/>
                <a:gd name="connsiteX7" fmla="*/ 1455420 w 1617980"/>
                <a:gd name="connsiteY7" fmla="*/ 608330 h 935990"/>
                <a:gd name="connsiteX8" fmla="*/ 1120140 w 1617980"/>
                <a:gd name="connsiteY8" fmla="*/ 806450 h 935990"/>
                <a:gd name="connsiteX9" fmla="*/ 944880 w 1617980"/>
                <a:gd name="connsiteY9" fmla="*/ 935990 h 93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7980" h="935990">
                  <a:moveTo>
                    <a:pt x="0" y="349250"/>
                  </a:moveTo>
                  <a:cubicBezTo>
                    <a:pt x="75565" y="259080"/>
                    <a:pt x="151130" y="168910"/>
                    <a:pt x="259080" y="113030"/>
                  </a:cubicBezTo>
                  <a:cubicBezTo>
                    <a:pt x="367030" y="57150"/>
                    <a:pt x="525780" y="27940"/>
                    <a:pt x="647700" y="13970"/>
                  </a:cubicBezTo>
                  <a:cubicBezTo>
                    <a:pt x="769620" y="0"/>
                    <a:pt x="859790" y="3810"/>
                    <a:pt x="990600" y="29210"/>
                  </a:cubicBezTo>
                  <a:cubicBezTo>
                    <a:pt x="1121410" y="54610"/>
                    <a:pt x="1332230" y="115570"/>
                    <a:pt x="1432560" y="166370"/>
                  </a:cubicBezTo>
                  <a:cubicBezTo>
                    <a:pt x="1532890" y="217170"/>
                    <a:pt x="1567180" y="283210"/>
                    <a:pt x="1592580" y="334010"/>
                  </a:cubicBezTo>
                  <a:cubicBezTo>
                    <a:pt x="1617980" y="384810"/>
                    <a:pt x="1607820" y="425450"/>
                    <a:pt x="1584960" y="471170"/>
                  </a:cubicBezTo>
                  <a:cubicBezTo>
                    <a:pt x="1562100" y="516890"/>
                    <a:pt x="1532890" y="552450"/>
                    <a:pt x="1455420" y="608330"/>
                  </a:cubicBezTo>
                  <a:cubicBezTo>
                    <a:pt x="1377950" y="664210"/>
                    <a:pt x="1205230" y="751840"/>
                    <a:pt x="1120140" y="806450"/>
                  </a:cubicBezTo>
                  <a:cubicBezTo>
                    <a:pt x="1035050" y="861060"/>
                    <a:pt x="989965" y="898525"/>
                    <a:pt x="944880" y="93599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292080" y="2060848"/>
              <a:ext cx="2018501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等値線の形に注目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83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中米海溝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628800"/>
            <a:ext cx="5400600" cy="4062398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74374" t="16800" r="3751" b="20201"/>
          <a:stretch>
            <a:fillRect/>
          </a:stretch>
        </p:blipFill>
        <p:spPr bwMode="auto">
          <a:xfrm>
            <a:off x="395536" y="1556792"/>
            <a:ext cx="3024336" cy="362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フレーム 14"/>
          <p:cNvSpPr/>
          <p:nvPr/>
        </p:nvSpPr>
        <p:spPr>
          <a:xfrm>
            <a:off x="2051720" y="3356992"/>
            <a:ext cx="864096" cy="936104"/>
          </a:xfrm>
          <a:prstGeom prst="frame">
            <a:avLst>
              <a:gd name="adj1" fmla="val 0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1560" y="5805264"/>
            <a:ext cx="7888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4</a:t>
            </a:r>
            <a:r>
              <a:rPr kumimoji="1" lang="ja-JP" altLang="en-US" sz="2400" dirty="0" err="1" smtClean="0"/>
              <a:t>つの</a:t>
            </a:r>
            <a:r>
              <a:rPr kumimoji="1" lang="ja-JP" altLang="en-US" sz="2400" dirty="0" smtClean="0"/>
              <a:t>プレートが集中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ココスプレート</a:t>
            </a:r>
            <a:r>
              <a:rPr lang="ja-JP" altLang="en-US" sz="2400" dirty="0" smtClean="0"/>
              <a:t>、</a:t>
            </a:r>
            <a:r>
              <a:rPr lang="ja-JP" altLang="en-US" sz="2400" dirty="0" smtClean="0">
                <a:solidFill>
                  <a:srgbClr val="00B0F0"/>
                </a:solidFill>
              </a:rPr>
              <a:t>カリブプレート</a:t>
            </a:r>
            <a:r>
              <a:rPr lang="ja-JP" altLang="en-US" sz="2400" dirty="0" smtClean="0"/>
              <a:t>、</a:t>
            </a:r>
            <a:r>
              <a:rPr lang="ja-JP" altLang="en-US" sz="2400" dirty="0" smtClean="0">
                <a:solidFill>
                  <a:srgbClr val="00B050"/>
                </a:solidFill>
              </a:rPr>
              <a:t>ナスカプレート</a:t>
            </a:r>
            <a:r>
              <a:rPr lang="ja-JP" altLang="en-US" sz="2400" dirty="0" smtClean="0"/>
              <a:t>、</a:t>
            </a:r>
            <a:r>
              <a:rPr lang="ja-JP" altLang="en-US" sz="2400" dirty="0" smtClean="0">
                <a:solidFill>
                  <a:srgbClr val="7030A0"/>
                </a:solidFill>
              </a:rPr>
              <a:t>南米プレート</a:t>
            </a:r>
            <a:endParaRPr kumimoji="1" lang="ja-JP" altLang="en-US" sz="2400" dirty="0">
              <a:solidFill>
                <a:srgbClr val="7030A0"/>
              </a:solidFill>
            </a:endParaRPr>
          </a:p>
        </p:txBody>
      </p:sp>
      <p:sp>
        <p:nvSpPr>
          <p:cNvPr id="19" name="フリーフォーム 18"/>
          <p:cNvSpPr/>
          <p:nvPr/>
        </p:nvSpPr>
        <p:spPr>
          <a:xfrm>
            <a:off x="3965223" y="1684867"/>
            <a:ext cx="4016021" cy="2482144"/>
          </a:xfrm>
          <a:custGeom>
            <a:avLst/>
            <a:gdLst>
              <a:gd name="connsiteX0" fmla="*/ 1825977 w 4016021"/>
              <a:gd name="connsiteY0" fmla="*/ 16933 h 2482144"/>
              <a:gd name="connsiteX1" fmla="*/ 2020710 w 4016021"/>
              <a:gd name="connsiteY1" fmla="*/ 160866 h 2482144"/>
              <a:gd name="connsiteX2" fmla="*/ 2223910 w 4016021"/>
              <a:gd name="connsiteY2" fmla="*/ 211666 h 2482144"/>
              <a:gd name="connsiteX3" fmla="*/ 2418644 w 4016021"/>
              <a:gd name="connsiteY3" fmla="*/ 296333 h 2482144"/>
              <a:gd name="connsiteX4" fmla="*/ 2604910 w 4016021"/>
              <a:gd name="connsiteY4" fmla="*/ 423333 h 2482144"/>
              <a:gd name="connsiteX5" fmla="*/ 2901244 w 4016021"/>
              <a:gd name="connsiteY5" fmla="*/ 524933 h 2482144"/>
              <a:gd name="connsiteX6" fmla="*/ 3155244 w 4016021"/>
              <a:gd name="connsiteY6" fmla="*/ 719666 h 2482144"/>
              <a:gd name="connsiteX7" fmla="*/ 3265310 w 4016021"/>
              <a:gd name="connsiteY7" fmla="*/ 863600 h 2482144"/>
              <a:gd name="connsiteX8" fmla="*/ 3417710 w 4016021"/>
              <a:gd name="connsiteY8" fmla="*/ 1032933 h 2482144"/>
              <a:gd name="connsiteX9" fmla="*/ 3620910 w 4016021"/>
              <a:gd name="connsiteY9" fmla="*/ 1176866 h 2482144"/>
              <a:gd name="connsiteX10" fmla="*/ 3857977 w 4016021"/>
              <a:gd name="connsiteY10" fmla="*/ 1320800 h 2482144"/>
              <a:gd name="connsiteX11" fmla="*/ 3984977 w 4016021"/>
              <a:gd name="connsiteY11" fmla="*/ 1456266 h 2482144"/>
              <a:gd name="connsiteX12" fmla="*/ 4001910 w 4016021"/>
              <a:gd name="connsiteY12" fmla="*/ 1651000 h 2482144"/>
              <a:gd name="connsiteX13" fmla="*/ 3976510 w 4016021"/>
              <a:gd name="connsiteY13" fmla="*/ 1837266 h 2482144"/>
              <a:gd name="connsiteX14" fmla="*/ 3976510 w 4016021"/>
              <a:gd name="connsiteY14" fmla="*/ 2142066 h 2482144"/>
              <a:gd name="connsiteX15" fmla="*/ 3739444 w 4016021"/>
              <a:gd name="connsiteY15" fmla="*/ 2108200 h 2482144"/>
              <a:gd name="connsiteX16" fmla="*/ 3561644 w 4016021"/>
              <a:gd name="connsiteY16" fmla="*/ 2116666 h 2482144"/>
              <a:gd name="connsiteX17" fmla="*/ 3570110 w 4016021"/>
              <a:gd name="connsiteY17" fmla="*/ 2167466 h 2482144"/>
              <a:gd name="connsiteX18" fmla="*/ 3570110 w 4016021"/>
              <a:gd name="connsiteY18" fmla="*/ 2345266 h 2482144"/>
              <a:gd name="connsiteX19" fmla="*/ 3443110 w 4016021"/>
              <a:gd name="connsiteY19" fmla="*/ 2336800 h 2482144"/>
              <a:gd name="connsiteX20" fmla="*/ 3392310 w 4016021"/>
              <a:gd name="connsiteY20" fmla="*/ 2463800 h 2482144"/>
              <a:gd name="connsiteX21" fmla="*/ 3163710 w 4016021"/>
              <a:gd name="connsiteY21" fmla="*/ 2446866 h 2482144"/>
              <a:gd name="connsiteX22" fmla="*/ 2520244 w 4016021"/>
              <a:gd name="connsiteY22" fmla="*/ 2353733 h 2482144"/>
              <a:gd name="connsiteX23" fmla="*/ 2427110 w 4016021"/>
              <a:gd name="connsiteY23" fmla="*/ 2142066 h 2482144"/>
              <a:gd name="connsiteX24" fmla="*/ 2096910 w 4016021"/>
              <a:gd name="connsiteY24" fmla="*/ 2099733 h 2482144"/>
              <a:gd name="connsiteX25" fmla="*/ 1893710 w 4016021"/>
              <a:gd name="connsiteY25" fmla="*/ 1998133 h 2482144"/>
              <a:gd name="connsiteX26" fmla="*/ 1622777 w 4016021"/>
              <a:gd name="connsiteY26" fmla="*/ 1964266 h 2482144"/>
              <a:gd name="connsiteX27" fmla="*/ 1495777 w 4016021"/>
              <a:gd name="connsiteY27" fmla="*/ 1981200 h 2482144"/>
              <a:gd name="connsiteX28" fmla="*/ 1267177 w 4016021"/>
              <a:gd name="connsiteY28" fmla="*/ 1989666 h 2482144"/>
              <a:gd name="connsiteX29" fmla="*/ 928510 w 4016021"/>
              <a:gd name="connsiteY29" fmla="*/ 1989666 h 2482144"/>
              <a:gd name="connsiteX30" fmla="*/ 454377 w 4016021"/>
              <a:gd name="connsiteY30" fmla="*/ 1972733 h 2482144"/>
              <a:gd name="connsiteX31" fmla="*/ 318910 w 4016021"/>
              <a:gd name="connsiteY31" fmla="*/ 1972733 h 2482144"/>
              <a:gd name="connsiteX32" fmla="*/ 335844 w 4016021"/>
              <a:gd name="connsiteY32" fmla="*/ 1921933 h 2482144"/>
              <a:gd name="connsiteX33" fmla="*/ 208844 w 4016021"/>
              <a:gd name="connsiteY33" fmla="*/ 863600 h 2482144"/>
              <a:gd name="connsiteX34" fmla="*/ 276577 w 4016021"/>
              <a:gd name="connsiteY34" fmla="*/ 1337733 h 2482144"/>
              <a:gd name="connsiteX35" fmla="*/ 217310 w 4016021"/>
              <a:gd name="connsiteY35" fmla="*/ 863600 h 2482144"/>
              <a:gd name="connsiteX36" fmla="*/ 31044 w 4016021"/>
              <a:gd name="connsiteY36" fmla="*/ 931333 h 2482144"/>
              <a:gd name="connsiteX37" fmla="*/ 31044 w 4016021"/>
              <a:gd name="connsiteY37" fmla="*/ 618066 h 2482144"/>
              <a:gd name="connsiteX38" fmla="*/ 5644 w 4016021"/>
              <a:gd name="connsiteY38" fmla="*/ 0 h 248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016021" h="2482144">
                <a:moveTo>
                  <a:pt x="1825977" y="16933"/>
                </a:moveTo>
                <a:cubicBezTo>
                  <a:pt x="1890182" y="72672"/>
                  <a:pt x="1954388" y="128411"/>
                  <a:pt x="2020710" y="160866"/>
                </a:cubicBezTo>
                <a:cubicBezTo>
                  <a:pt x="2087032" y="193322"/>
                  <a:pt x="2157588" y="189088"/>
                  <a:pt x="2223910" y="211666"/>
                </a:cubicBezTo>
                <a:cubicBezTo>
                  <a:pt x="2290232" y="234244"/>
                  <a:pt x="2355144" y="261055"/>
                  <a:pt x="2418644" y="296333"/>
                </a:cubicBezTo>
                <a:cubicBezTo>
                  <a:pt x="2482144" y="331611"/>
                  <a:pt x="2524477" y="385233"/>
                  <a:pt x="2604910" y="423333"/>
                </a:cubicBezTo>
                <a:cubicBezTo>
                  <a:pt x="2685343" y="461433"/>
                  <a:pt x="2809522" y="475544"/>
                  <a:pt x="2901244" y="524933"/>
                </a:cubicBezTo>
                <a:cubicBezTo>
                  <a:pt x="2992966" y="574322"/>
                  <a:pt x="3094566" y="663222"/>
                  <a:pt x="3155244" y="719666"/>
                </a:cubicBezTo>
                <a:cubicBezTo>
                  <a:pt x="3215922" y="776110"/>
                  <a:pt x="3221566" y="811389"/>
                  <a:pt x="3265310" y="863600"/>
                </a:cubicBezTo>
                <a:cubicBezTo>
                  <a:pt x="3309054" y="915811"/>
                  <a:pt x="3358443" y="980722"/>
                  <a:pt x="3417710" y="1032933"/>
                </a:cubicBezTo>
                <a:cubicBezTo>
                  <a:pt x="3476977" y="1085144"/>
                  <a:pt x="3547532" y="1128888"/>
                  <a:pt x="3620910" y="1176866"/>
                </a:cubicBezTo>
                <a:cubicBezTo>
                  <a:pt x="3694288" y="1224844"/>
                  <a:pt x="3797299" y="1274233"/>
                  <a:pt x="3857977" y="1320800"/>
                </a:cubicBezTo>
                <a:cubicBezTo>
                  <a:pt x="3918655" y="1367367"/>
                  <a:pt x="3960988" y="1401233"/>
                  <a:pt x="3984977" y="1456266"/>
                </a:cubicBezTo>
                <a:cubicBezTo>
                  <a:pt x="4008966" y="1511299"/>
                  <a:pt x="4003321" y="1587500"/>
                  <a:pt x="4001910" y="1651000"/>
                </a:cubicBezTo>
                <a:cubicBezTo>
                  <a:pt x="4000499" y="1714500"/>
                  <a:pt x="3980743" y="1755422"/>
                  <a:pt x="3976510" y="1837266"/>
                </a:cubicBezTo>
                <a:cubicBezTo>
                  <a:pt x="3972277" y="1919110"/>
                  <a:pt x="4016021" y="2096910"/>
                  <a:pt x="3976510" y="2142066"/>
                </a:cubicBezTo>
                <a:cubicBezTo>
                  <a:pt x="3936999" y="2187222"/>
                  <a:pt x="3808588" y="2112433"/>
                  <a:pt x="3739444" y="2108200"/>
                </a:cubicBezTo>
                <a:cubicBezTo>
                  <a:pt x="3670300" y="2103967"/>
                  <a:pt x="3589866" y="2106788"/>
                  <a:pt x="3561644" y="2116666"/>
                </a:cubicBezTo>
                <a:cubicBezTo>
                  <a:pt x="3533422" y="2126544"/>
                  <a:pt x="3568699" y="2129366"/>
                  <a:pt x="3570110" y="2167466"/>
                </a:cubicBezTo>
                <a:cubicBezTo>
                  <a:pt x="3571521" y="2205566"/>
                  <a:pt x="3591277" y="2317044"/>
                  <a:pt x="3570110" y="2345266"/>
                </a:cubicBezTo>
                <a:cubicBezTo>
                  <a:pt x="3548943" y="2373488"/>
                  <a:pt x="3472743" y="2317044"/>
                  <a:pt x="3443110" y="2336800"/>
                </a:cubicBezTo>
                <a:cubicBezTo>
                  <a:pt x="3413477" y="2356556"/>
                  <a:pt x="3438877" y="2445456"/>
                  <a:pt x="3392310" y="2463800"/>
                </a:cubicBezTo>
                <a:cubicBezTo>
                  <a:pt x="3345743" y="2482144"/>
                  <a:pt x="3309054" y="2465210"/>
                  <a:pt x="3163710" y="2446866"/>
                </a:cubicBezTo>
                <a:cubicBezTo>
                  <a:pt x="3018366" y="2428522"/>
                  <a:pt x="2643011" y="2404533"/>
                  <a:pt x="2520244" y="2353733"/>
                </a:cubicBezTo>
                <a:cubicBezTo>
                  <a:pt x="2397477" y="2302933"/>
                  <a:pt x="2497666" y="2184399"/>
                  <a:pt x="2427110" y="2142066"/>
                </a:cubicBezTo>
                <a:cubicBezTo>
                  <a:pt x="2356554" y="2099733"/>
                  <a:pt x="2185810" y="2123722"/>
                  <a:pt x="2096910" y="2099733"/>
                </a:cubicBezTo>
                <a:cubicBezTo>
                  <a:pt x="2008010" y="2075744"/>
                  <a:pt x="1972732" y="2020711"/>
                  <a:pt x="1893710" y="1998133"/>
                </a:cubicBezTo>
                <a:cubicBezTo>
                  <a:pt x="1814688" y="1975555"/>
                  <a:pt x="1689099" y="1967088"/>
                  <a:pt x="1622777" y="1964266"/>
                </a:cubicBezTo>
                <a:cubicBezTo>
                  <a:pt x="1556455" y="1961444"/>
                  <a:pt x="1555044" y="1976967"/>
                  <a:pt x="1495777" y="1981200"/>
                </a:cubicBezTo>
                <a:cubicBezTo>
                  <a:pt x="1436510" y="1985433"/>
                  <a:pt x="1361721" y="1988255"/>
                  <a:pt x="1267177" y="1989666"/>
                </a:cubicBezTo>
                <a:cubicBezTo>
                  <a:pt x="1172633" y="1991077"/>
                  <a:pt x="1063977" y="1992488"/>
                  <a:pt x="928510" y="1989666"/>
                </a:cubicBezTo>
                <a:cubicBezTo>
                  <a:pt x="793043" y="1986844"/>
                  <a:pt x="555977" y="1975555"/>
                  <a:pt x="454377" y="1972733"/>
                </a:cubicBezTo>
                <a:cubicBezTo>
                  <a:pt x="352777" y="1969911"/>
                  <a:pt x="338665" y="1981200"/>
                  <a:pt x="318910" y="1972733"/>
                </a:cubicBezTo>
                <a:cubicBezTo>
                  <a:pt x="299155" y="1964266"/>
                  <a:pt x="354188" y="2106788"/>
                  <a:pt x="335844" y="1921933"/>
                </a:cubicBezTo>
                <a:cubicBezTo>
                  <a:pt x="317500" y="1737078"/>
                  <a:pt x="218722" y="960967"/>
                  <a:pt x="208844" y="863600"/>
                </a:cubicBezTo>
                <a:cubicBezTo>
                  <a:pt x="198966" y="766233"/>
                  <a:pt x="275166" y="1337733"/>
                  <a:pt x="276577" y="1337733"/>
                </a:cubicBezTo>
                <a:cubicBezTo>
                  <a:pt x="277988" y="1337733"/>
                  <a:pt x="258232" y="931333"/>
                  <a:pt x="217310" y="863600"/>
                </a:cubicBezTo>
                <a:cubicBezTo>
                  <a:pt x="176388" y="795867"/>
                  <a:pt x="62088" y="972255"/>
                  <a:pt x="31044" y="931333"/>
                </a:cubicBezTo>
                <a:cubicBezTo>
                  <a:pt x="0" y="890411"/>
                  <a:pt x="35277" y="773288"/>
                  <a:pt x="31044" y="618066"/>
                </a:cubicBezTo>
                <a:cubicBezTo>
                  <a:pt x="26811" y="462844"/>
                  <a:pt x="16227" y="231422"/>
                  <a:pt x="5644" y="0"/>
                </a:cubicBezTo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/>
          <p:cNvSpPr/>
          <p:nvPr/>
        </p:nvSpPr>
        <p:spPr>
          <a:xfrm>
            <a:off x="7778045" y="3158067"/>
            <a:ext cx="1339144" cy="2695222"/>
          </a:xfrm>
          <a:custGeom>
            <a:avLst/>
            <a:gdLst>
              <a:gd name="connsiteX0" fmla="*/ 155222 w 1339144"/>
              <a:gd name="connsiteY0" fmla="*/ 2489200 h 2695222"/>
              <a:gd name="connsiteX1" fmla="*/ 222955 w 1339144"/>
              <a:gd name="connsiteY1" fmla="*/ 2108200 h 2695222"/>
              <a:gd name="connsiteX2" fmla="*/ 282222 w 1339144"/>
              <a:gd name="connsiteY2" fmla="*/ 1803400 h 2695222"/>
              <a:gd name="connsiteX3" fmla="*/ 392288 w 1339144"/>
              <a:gd name="connsiteY3" fmla="*/ 1413933 h 2695222"/>
              <a:gd name="connsiteX4" fmla="*/ 646288 w 1339144"/>
              <a:gd name="connsiteY4" fmla="*/ 1032933 h 2695222"/>
              <a:gd name="connsiteX5" fmla="*/ 908755 w 1339144"/>
              <a:gd name="connsiteY5" fmla="*/ 745066 h 2695222"/>
              <a:gd name="connsiteX6" fmla="*/ 1111955 w 1339144"/>
              <a:gd name="connsiteY6" fmla="*/ 491066 h 2695222"/>
              <a:gd name="connsiteX7" fmla="*/ 1052688 w 1339144"/>
              <a:gd name="connsiteY7" fmla="*/ 254000 h 2695222"/>
              <a:gd name="connsiteX8" fmla="*/ 1044222 w 1339144"/>
              <a:gd name="connsiteY8" fmla="*/ 160866 h 2695222"/>
              <a:gd name="connsiteX9" fmla="*/ 1179688 w 1339144"/>
              <a:gd name="connsiteY9" fmla="*/ 177800 h 2695222"/>
              <a:gd name="connsiteX10" fmla="*/ 1196622 w 1339144"/>
              <a:gd name="connsiteY10" fmla="*/ 372533 h 2695222"/>
              <a:gd name="connsiteX11" fmla="*/ 1238955 w 1339144"/>
              <a:gd name="connsiteY11" fmla="*/ 2413000 h 2695222"/>
              <a:gd name="connsiteX12" fmla="*/ 1230488 w 1339144"/>
              <a:gd name="connsiteY12" fmla="*/ 2065866 h 2695222"/>
              <a:gd name="connsiteX13" fmla="*/ 1238955 w 1339144"/>
              <a:gd name="connsiteY13" fmla="*/ 2438400 h 2695222"/>
              <a:gd name="connsiteX14" fmla="*/ 1154288 w 1339144"/>
              <a:gd name="connsiteY14" fmla="*/ 2497666 h 2695222"/>
              <a:gd name="connsiteX15" fmla="*/ 155222 w 1339144"/>
              <a:gd name="connsiteY15" fmla="*/ 2489200 h 269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39144" h="2695222">
                <a:moveTo>
                  <a:pt x="155222" y="2489200"/>
                </a:moveTo>
                <a:cubicBezTo>
                  <a:pt x="0" y="2424289"/>
                  <a:pt x="201788" y="2222500"/>
                  <a:pt x="222955" y="2108200"/>
                </a:cubicBezTo>
                <a:cubicBezTo>
                  <a:pt x="244122" y="1993900"/>
                  <a:pt x="254000" y="1919111"/>
                  <a:pt x="282222" y="1803400"/>
                </a:cubicBezTo>
                <a:cubicBezTo>
                  <a:pt x="310444" y="1687689"/>
                  <a:pt x="331610" y="1542344"/>
                  <a:pt x="392288" y="1413933"/>
                </a:cubicBezTo>
                <a:cubicBezTo>
                  <a:pt x="452966" y="1285522"/>
                  <a:pt x="560210" y="1144411"/>
                  <a:pt x="646288" y="1032933"/>
                </a:cubicBezTo>
                <a:cubicBezTo>
                  <a:pt x="732366" y="921455"/>
                  <a:pt x="831144" y="835377"/>
                  <a:pt x="908755" y="745066"/>
                </a:cubicBezTo>
                <a:cubicBezTo>
                  <a:pt x="986366" y="654755"/>
                  <a:pt x="1087966" y="572910"/>
                  <a:pt x="1111955" y="491066"/>
                </a:cubicBezTo>
                <a:cubicBezTo>
                  <a:pt x="1135944" y="409222"/>
                  <a:pt x="1063977" y="309033"/>
                  <a:pt x="1052688" y="254000"/>
                </a:cubicBezTo>
                <a:cubicBezTo>
                  <a:pt x="1041399" y="198967"/>
                  <a:pt x="1023055" y="173566"/>
                  <a:pt x="1044222" y="160866"/>
                </a:cubicBezTo>
                <a:cubicBezTo>
                  <a:pt x="1065389" y="148166"/>
                  <a:pt x="1154288" y="142522"/>
                  <a:pt x="1179688" y="177800"/>
                </a:cubicBezTo>
                <a:cubicBezTo>
                  <a:pt x="1205088" y="213078"/>
                  <a:pt x="1186744" y="0"/>
                  <a:pt x="1196622" y="372533"/>
                </a:cubicBezTo>
                <a:cubicBezTo>
                  <a:pt x="1206500" y="745066"/>
                  <a:pt x="1233311" y="2130778"/>
                  <a:pt x="1238955" y="2413000"/>
                </a:cubicBezTo>
                <a:cubicBezTo>
                  <a:pt x="1244599" y="2695222"/>
                  <a:pt x="1230488" y="2061633"/>
                  <a:pt x="1230488" y="2065866"/>
                </a:cubicBezTo>
                <a:cubicBezTo>
                  <a:pt x="1230488" y="2070099"/>
                  <a:pt x="1251655" y="2366433"/>
                  <a:pt x="1238955" y="2438400"/>
                </a:cubicBezTo>
                <a:cubicBezTo>
                  <a:pt x="1226255" y="2510367"/>
                  <a:pt x="1339144" y="2486377"/>
                  <a:pt x="1154288" y="2497666"/>
                </a:cubicBezTo>
                <a:cubicBezTo>
                  <a:pt x="969433" y="2508955"/>
                  <a:pt x="310444" y="2554111"/>
                  <a:pt x="155222" y="248920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5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/>
          <p:cNvSpPr/>
          <p:nvPr/>
        </p:nvSpPr>
        <p:spPr>
          <a:xfrm>
            <a:off x="3691467" y="3265311"/>
            <a:ext cx="5195711" cy="2396067"/>
          </a:xfrm>
          <a:custGeom>
            <a:avLst/>
            <a:gdLst>
              <a:gd name="connsiteX0" fmla="*/ 8466 w 5195711"/>
              <a:gd name="connsiteY0" fmla="*/ 1653822 h 2396067"/>
              <a:gd name="connsiteX1" fmla="*/ 101600 w 5195711"/>
              <a:gd name="connsiteY1" fmla="*/ 1704622 h 2396067"/>
              <a:gd name="connsiteX2" fmla="*/ 160866 w 5195711"/>
              <a:gd name="connsiteY2" fmla="*/ 1586089 h 2396067"/>
              <a:gd name="connsiteX3" fmla="*/ 321733 w 5195711"/>
              <a:gd name="connsiteY3" fmla="*/ 1586089 h 2396067"/>
              <a:gd name="connsiteX4" fmla="*/ 533400 w 5195711"/>
              <a:gd name="connsiteY4" fmla="*/ 1611489 h 2396067"/>
              <a:gd name="connsiteX5" fmla="*/ 550333 w 5195711"/>
              <a:gd name="connsiteY5" fmla="*/ 1255889 h 2396067"/>
              <a:gd name="connsiteX6" fmla="*/ 601133 w 5195711"/>
              <a:gd name="connsiteY6" fmla="*/ 578556 h 2396067"/>
              <a:gd name="connsiteX7" fmla="*/ 601133 w 5195711"/>
              <a:gd name="connsiteY7" fmla="*/ 502356 h 2396067"/>
              <a:gd name="connsiteX8" fmla="*/ 931333 w 5195711"/>
              <a:gd name="connsiteY8" fmla="*/ 460022 h 2396067"/>
              <a:gd name="connsiteX9" fmla="*/ 1337733 w 5195711"/>
              <a:gd name="connsiteY9" fmla="*/ 485422 h 2396067"/>
              <a:gd name="connsiteX10" fmla="*/ 1701800 w 5195711"/>
              <a:gd name="connsiteY10" fmla="*/ 468489 h 2396067"/>
              <a:gd name="connsiteX11" fmla="*/ 1947333 w 5195711"/>
              <a:gd name="connsiteY11" fmla="*/ 434622 h 2396067"/>
              <a:gd name="connsiteX12" fmla="*/ 2252133 w 5195711"/>
              <a:gd name="connsiteY12" fmla="*/ 510822 h 2396067"/>
              <a:gd name="connsiteX13" fmla="*/ 2446866 w 5195711"/>
              <a:gd name="connsiteY13" fmla="*/ 595489 h 2396067"/>
              <a:gd name="connsiteX14" fmla="*/ 2675466 w 5195711"/>
              <a:gd name="connsiteY14" fmla="*/ 595489 h 2396067"/>
              <a:gd name="connsiteX15" fmla="*/ 2734733 w 5195711"/>
              <a:gd name="connsiteY15" fmla="*/ 798689 h 2396067"/>
              <a:gd name="connsiteX16" fmla="*/ 2878666 w 5195711"/>
              <a:gd name="connsiteY16" fmla="*/ 832556 h 2396067"/>
              <a:gd name="connsiteX17" fmla="*/ 3666066 w 5195711"/>
              <a:gd name="connsiteY17" fmla="*/ 942622 h 2396067"/>
              <a:gd name="connsiteX18" fmla="*/ 3742266 w 5195711"/>
              <a:gd name="connsiteY18" fmla="*/ 942622 h 2396067"/>
              <a:gd name="connsiteX19" fmla="*/ 3750733 w 5195711"/>
              <a:gd name="connsiteY19" fmla="*/ 832556 h 2396067"/>
              <a:gd name="connsiteX20" fmla="*/ 3843866 w 5195711"/>
              <a:gd name="connsiteY20" fmla="*/ 841022 h 2396067"/>
              <a:gd name="connsiteX21" fmla="*/ 3928533 w 5195711"/>
              <a:gd name="connsiteY21" fmla="*/ 646289 h 2396067"/>
              <a:gd name="connsiteX22" fmla="*/ 3903133 w 5195711"/>
              <a:gd name="connsiteY22" fmla="*/ 553156 h 2396067"/>
              <a:gd name="connsiteX23" fmla="*/ 4233333 w 5195711"/>
              <a:gd name="connsiteY23" fmla="*/ 646289 h 2396067"/>
              <a:gd name="connsiteX24" fmla="*/ 4309533 w 5195711"/>
              <a:gd name="connsiteY24" fmla="*/ 366889 h 2396067"/>
              <a:gd name="connsiteX25" fmla="*/ 4309533 w 5195711"/>
              <a:gd name="connsiteY25" fmla="*/ 222956 h 2396067"/>
              <a:gd name="connsiteX26" fmla="*/ 4334933 w 5195711"/>
              <a:gd name="connsiteY26" fmla="*/ 28222 h 2396067"/>
              <a:gd name="connsiteX27" fmla="*/ 4622800 w 5195711"/>
              <a:gd name="connsiteY27" fmla="*/ 53622 h 2396067"/>
              <a:gd name="connsiteX28" fmla="*/ 5054600 w 5195711"/>
              <a:gd name="connsiteY28" fmla="*/ 79022 h 2396067"/>
              <a:gd name="connsiteX29" fmla="*/ 5139266 w 5195711"/>
              <a:gd name="connsiteY29" fmla="*/ 112889 h 2396067"/>
              <a:gd name="connsiteX30" fmla="*/ 5156200 w 5195711"/>
              <a:gd name="connsiteY30" fmla="*/ 307622 h 2396067"/>
              <a:gd name="connsiteX31" fmla="*/ 5173133 w 5195711"/>
              <a:gd name="connsiteY31" fmla="*/ 409222 h 2396067"/>
              <a:gd name="connsiteX32" fmla="*/ 5020733 w 5195711"/>
              <a:gd name="connsiteY32" fmla="*/ 587022 h 2396067"/>
              <a:gd name="connsiteX33" fmla="*/ 4656666 w 5195711"/>
              <a:gd name="connsiteY33" fmla="*/ 951089 h 2396067"/>
              <a:gd name="connsiteX34" fmla="*/ 4402666 w 5195711"/>
              <a:gd name="connsiteY34" fmla="*/ 1323622 h 2396067"/>
              <a:gd name="connsiteX35" fmla="*/ 4309533 w 5195711"/>
              <a:gd name="connsiteY35" fmla="*/ 1814689 h 2396067"/>
              <a:gd name="connsiteX36" fmla="*/ 4284133 w 5195711"/>
              <a:gd name="connsiteY36" fmla="*/ 2102556 h 2396067"/>
              <a:gd name="connsiteX37" fmla="*/ 4165600 w 5195711"/>
              <a:gd name="connsiteY37" fmla="*/ 2348089 h 2396067"/>
              <a:gd name="connsiteX38" fmla="*/ 4140200 w 5195711"/>
              <a:gd name="connsiteY38" fmla="*/ 2390422 h 2396067"/>
              <a:gd name="connsiteX39" fmla="*/ 0 w 5195711"/>
              <a:gd name="connsiteY39" fmla="*/ 2356556 h 239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195711" h="2396067">
                <a:moveTo>
                  <a:pt x="8466" y="1653822"/>
                </a:moveTo>
                <a:cubicBezTo>
                  <a:pt x="42333" y="1684866"/>
                  <a:pt x="76200" y="1715911"/>
                  <a:pt x="101600" y="1704622"/>
                </a:cubicBezTo>
                <a:cubicBezTo>
                  <a:pt x="127000" y="1693333"/>
                  <a:pt x="124177" y="1605845"/>
                  <a:pt x="160866" y="1586089"/>
                </a:cubicBezTo>
                <a:cubicBezTo>
                  <a:pt x="197555" y="1566334"/>
                  <a:pt x="259644" y="1581856"/>
                  <a:pt x="321733" y="1586089"/>
                </a:cubicBezTo>
                <a:cubicBezTo>
                  <a:pt x="383822" y="1590322"/>
                  <a:pt x="495300" y="1666522"/>
                  <a:pt x="533400" y="1611489"/>
                </a:cubicBezTo>
                <a:cubicBezTo>
                  <a:pt x="571500" y="1556456"/>
                  <a:pt x="539044" y="1428045"/>
                  <a:pt x="550333" y="1255889"/>
                </a:cubicBezTo>
                <a:cubicBezTo>
                  <a:pt x="561622" y="1083734"/>
                  <a:pt x="592666" y="704145"/>
                  <a:pt x="601133" y="578556"/>
                </a:cubicBezTo>
                <a:cubicBezTo>
                  <a:pt x="609600" y="452967"/>
                  <a:pt x="546100" y="522112"/>
                  <a:pt x="601133" y="502356"/>
                </a:cubicBezTo>
                <a:cubicBezTo>
                  <a:pt x="656166" y="482600"/>
                  <a:pt x="808566" y="462844"/>
                  <a:pt x="931333" y="460022"/>
                </a:cubicBezTo>
                <a:cubicBezTo>
                  <a:pt x="1054100" y="457200"/>
                  <a:pt x="1209322" y="484011"/>
                  <a:pt x="1337733" y="485422"/>
                </a:cubicBezTo>
                <a:cubicBezTo>
                  <a:pt x="1466144" y="486833"/>
                  <a:pt x="1600200" y="476956"/>
                  <a:pt x="1701800" y="468489"/>
                </a:cubicBezTo>
                <a:cubicBezTo>
                  <a:pt x="1803400" y="460022"/>
                  <a:pt x="1855611" y="427567"/>
                  <a:pt x="1947333" y="434622"/>
                </a:cubicBezTo>
                <a:cubicBezTo>
                  <a:pt x="2039055" y="441677"/>
                  <a:pt x="2168878" y="484011"/>
                  <a:pt x="2252133" y="510822"/>
                </a:cubicBezTo>
                <a:cubicBezTo>
                  <a:pt x="2335388" y="537633"/>
                  <a:pt x="2376310" y="581378"/>
                  <a:pt x="2446866" y="595489"/>
                </a:cubicBezTo>
                <a:cubicBezTo>
                  <a:pt x="2517422" y="609600"/>
                  <a:pt x="2627488" y="561622"/>
                  <a:pt x="2675466" y="595489"/>
                </a:cubicBezTo>
                <a:cubicBezTo>
                  <a:pt x="2723444" y="629356"/>
                  <a:pt x="2700866" y="759178"/>
                  <a:pt x="2734733" y="798689"/>
                </a:cubicBezTo>
                <a:cubicBezTo>
                  <a:pt x="2768600" y="838200"/>
                  <a:pt x="2723444" y="808567"/>
                  <a:pt x="2878666" y="832556"/>
                </a:cubicBezTo>
                <a:cubicBezTo>
                  <a:pt x="3033888" y="856545"/>
                  <a:pt x="3522133" y="924278"/>
                  <a:pt x="3666066" y="942622"/>
                </a:cubicBezTo>
                <a:cubicBezTo>
                  <a:pt x="3809999" y="960966"/>
                  <a:pt x="3728155" y="960966"/>
                  <a:pt x="3742266" y="942622"/>
                </a:cubicBezTo>
                <a:cubicBezTo>
                  <a:pt x="3756377" y="924278"/>
                  <a:pt x="3733800" y="849489"/>
                  <a:pt x="3750733" y="832556"/>
                </a:cubicBezTo>
                <a:cubicBezTo>
                  <a:pt x="3767666" y="815623"/>
                  <a:pt x="3814233" y="872066"/>
                  <a:pt x="3843866" y="841022"/>
                </a:cubicBezTo>
                <a:cubicBezTo>
                  <a:pt x="3873499" y="809978"/>
                  <a:pt x="3918655" y="694267"/>
                  <a:pt x="3928533" y="646289"/>
                </a:cubicBezTo>
                <a:cubicBezTo>
                  <a:pt x="3938411" y="598311"/>
                  <a:pt x="3852333" y="553156"/>
                  <a:pt x="3903133" y="553156"/>
                </a:cubicBezTo>
                <a:cubicBezTo>
                  <a:pt x="3953933" y="553156"/>
                  <a:pt x="4165600" y="677333"/>
                  <a:pt x="4233333" y="646289"/>
                </a:cubicBezTo>
                <a:cubicBezTo>
                  <a:pt x="4301066" y="615245"/>
                  <a:pt x="4296833" y="437444"/>
                  <a:pt x="4309533" y="366889"/>
                </a:cubicBezTo>
                <a:cubicBezTo>
                  <a:pt x="4322233" y="296334"/>
                  <a:pt x="4305300" y="279401"/>
                  <a:pt x="4309533" y="222956"/>
                </a:cubicBezTo>
                <a:cubicBezTo>
                  <a:pt x="4313766" y="166511"/>
                  <a:pt x="4282722" y="56444"/>
                  <a:pt x="4334933" y="28222"/>
                </a:cubicBezTo>
                <a:cubicBezTo>
                  <a:pt x="4387144" y="0"/>
                  <a:pt x="4502856" y="45155"/>
                  <a:pt x="4622800" y="53622"/>
                </a:cubicBezTo>
                <a:cubicBezTo>
                  <a:pt x="4742744" y="62089"/>
                  <a:pt x="4968522" y="69144"/>
                  <a:pt x="5054600" y="79022"/>
                </a:cubicBezTo>
                <a:cubicBezTo>
                  <a:pt x="5140678" y="88900"/>
                  <a:pt x="5122333" y="74789"/>
                  <a:pt x="5139266" y="112889"/>
                </a:cubicBezTo>
                <a:cubicBezTo>
                  <a:pt x="5156199" y="150989"/>
                  <a:pt x="5150556" y="258233"/>
                  <a:pt x="5156200" y="307622"/>
                </a:cubicBezTo>
                <a:cubicBezTo>
                  <a:pt x="5161844" y="357011"/>
                  <a:pt x="5195711" y="362655"/>
                  <a:pt x="5173133" y="409222"/>
                </a:cubicBezTo>
                <a:cubicBezTo>
                  <a:pt x="5150555" y="455789"/>
                  <a:pt x="5106811" y="496711"/>
                  <a:pt x="5020733" y="587022"/>
                </a:cubicBezTo>
                <a:cubicBezTo>
                  <a:pt x="4934655" y="677333"/>
                  <a:pt x="4759677" y="828322"/>
                  <a:pt x="4656666" y="951089"/>
                </a:cubicBezTo>
                <a:cubicBezTo>
                  <a:pt x="4553655" y="1073856"/>
                  <a:pt x="4460522" y="1179689"/>
                  <a:pt x="4402666" y="1323622"/>
                </a:cubicBezTo>
                <a:cubicBezTo>
                  <a:pt x="4344811" y="1467555"/>
                  <a:pt x="4329288" y="1684867"/>
                  <a:pt x="4309533" y="1814689"/>
                </a:cubicBezTo>
                <a:cubicBezTo>
                  <a:pt x="4289778" y="1944511"/>
                  <a:pt x="4308122" y="2013656"/>
                  <a:pt x="4284133" y="2102556"/>
                </a:cubicBezTo>
                <a:cubicBezTo>
                  <a:pt x="4260144" y="2191456"/>
                  <a:pt x="4189589" y="2300111"/>
                  <a:pt x="4165600" y="2348089"/>
                </a:cubicBezTo>
                <a:cubicBezTo>
                  <a:pt x="4141611" y="2396067"/>
                  <a:pt x="4140200" y="2390422"/>
                  <a:pt x="4140200" y="2390422"/>
                </a:cubicBezTo>
                <a:lnTo>
                  <a:pt x="0" y="2356556"/>
                </a:lnTo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5850467" y="1676400"/>
            <a:ext cx="3139722" cy="1734256"/>
          </a:xfrm>
          <a:custGeom>
            <a:avLst/>
            <a:gdLst>
              <a:gd name="connsiteX0" fmla="*/ 0 w 3139722"/>
              <a:gd name="connsiteY0" fmla="*/ 0 h 1734256"/>
              <a:gd name="connsiteX1" fmla="*/ 169333 w 3139722"/>
              <a:gd name="connsiteY1" fmla="*/ 118533 h 1734256"/>
              <a:gd name="connsiteX2" fmla="*/ 491066 w 3139722"/>
              <a:gd name="connsiteY2" fmla="*/ 211667 h 1734256"/>
              <a:gd name="connsiteX3" fmla="*/ 702733 w 3139722"/>
              <a:gd name="connsiteY3" fmla="*/ 372533 h 1734256"/>
              <a:gd name="connsiteX4" fmla="*/ 1016000 w 3139722"/>
              <a:gd name="connsiteY4" fmla="*/ 474133 h 1734256"/>
              <a:gd name="connsiteX5" fmla="*/ 1278466 w 3139722"/>
              <a:gd name="connsiteY5" fmla="*/ 668867 h 1734256"/>
              <a:gd name="connsiteX6" fmla="*/ 1481666 w 3139722"/>
              <a:gd name="connsiteY6" fmla="*/ 872067 h 1734256"/>
              <a:gd name="connsiteX7" fmla="*/ 1667933 w 3139722"/>
              <a:gd name="connsiteY7" fmla="*/ 1075267 h 1734256"/>
              <a:gd name="connsiteX8" fmla="*/ 1998133 w 3139722"/>
              <a:gd name="connsiteY8" fmla="*/ 1286933 h 1734256"/>
              <a:gd name="connsiteX9" fmla="*/ 2175933 w 3139722"/>
              <a:gd name="connsiteY9" fmla="*/ 1456267 h 1734256"/>
              <a:gd name="connsiteX10" fmla="*/ 2167466 w 3139722"/>
              <a:gd name="connsiteY10" fmla="*/ 1591733 h 1734256"/>
              <a:gd name="connsiteX11" fmla="*/ 2540000 w 3139722"/>
              <a:gd name="connsiteY11" fmla="*/ 1600200 h 1734256"/>
              <a:gd name="connsiteX12" fmla="*/ 2954866 w 3139722"/>
              <a:gd name="connsiteY12" fmla="*/ 1608667 h 1734256"/>
              <a:gd name="connsiteX13" fmla="*/ 3115733 w 3139722"/>
              <a:gd name="connsiteY13" fmla="*/ 1608667 h 1734256"/>
              <a:gd name="connsiteX14" fmla="*/ 3098800 w 3139722"/>
              <a:gd name="connsiteY14" fmla="*/ 855133 h 1734256"/>
              <a:gd name="connsiteX15" fmla="*/ 3107266 w 3139722"/>
              <a:gd name="connsiteY15" fmla="*/ 42333 h 173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39722" h="1734256">
                <a:moveTo>
                  <a:pt x="0" y="0"/>
                </a:moveTo>
                <a:cubicBezTo>
                  <a:pt x="43744" y="41627"/>
                  <a:pt x="87489" y="83255"/>
                  <a:pt x="169333" y="118533"/>
                </a:cubicBezTo>
                <a:cubicBezTo>
                  <a:pt x="251177" y="153811"/>
                  <a:pt x="402166" y="169334"/>
                  <a:pt x="491066" y="211667"/>
                </a:cubicBezTo>
                <a:cubicBezTo>
                  <a:pt x="579966" y="254000"/>
                  <a:pt x="615244" y="328789"/>
                  <a:pt x="702733" y="372533"/>
                </a:cubicBezTo>
                <a:cubicBezTo>
                  <a:pt x="790222" y="416277"/>
                  <a:pt x="920045" y="424744"/>
                  <a:pt x="1016000" y="474133"/>
                </a:cubicBezTo>
                <a:cubicBezTo>
                  <a:pt x="1111956" y="523522"/>
                  <a:pt x="1200855" y="602545"/>
                  <a:pt x="1278466" y="668867"/>
                </a:cubicBezTo>
                <a:cubicBezTo>
                  <a:pt x="1356077" y="735189"/>
                  <a:pt x="1416755" y="804334"/>
                  <a:pt x="1481666" y="872067"/>
                </a:cubicBezTo>
                <a:cubicBezTo>
                  <a:pt x="1546577" y="939800"/>
                  <a:pt x="1581855" y="1006123"/>
                  <a:pt x="1667933" y="1075267"/>
                </a:cubicBezTo>
                <a:cubicBezTo>
                  <a:pt x="1754011" y="1144411"/>
                  <a:pt x="1913466" y="1223433"/>
                  <a:pt x="1998133" y="1286933"/>
                </a:cubicBezTo>
                <a:cubicBezTo>
                  <a:pt x="2082800" y="1350433"/>
                  <a:pt x="2147711" y="1405467"/>
                  <a:pt x="2175933" y="1456267"/>
                </a:cubicBezTo>
                <a:cubicBezTo>
                  <a:pt x="2204155" y="1507067"/>
                  <a:pt x="2106788" y="1567744"/>
                  <a:pt x="2167466" y="1591733"/>
                </a:cubicBezTo>
                <a:cubicBezTo>
                  <a:pt x="2228144" y="1615722"/>
                  <a:pt x="2540000" y="1600200"/>
                  <a:pt x="2540000" y="1600200"/>
                </a:cubicBezTo>
                <a:lnTo>
                  <a:pt x="2954866" y="1608667"/>
                </a:lnTo>
                <a:cubicBezTo>
                  <a:pt x="3050821" y="1610078"/>
                  <a:pt x="3091744" y="1734256"/>
                  <a:pt x="3115733" y="1608667"/>
                </a:cubicBezTo>
                <a:cubicBezTo>
                  <a:pt x="3139722" y="1483078"/>
                  <a:pt x="3100211" y="1116189"/>
                  <a:pt x="3098800" y="855133"/>
                </a:cubicBezTo>
                <a:cubicBezTo>
                  <a:pt x="3097389" y="594077"/>
                  <a:pt x="3102327" y="318205"/>
                  <a:pt x="3107266" y="42333"/>
                </a:cubicBezTo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157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等値線の形状の意味</a:t>
            </a:r>
            <a:endParaRPr kumimoji="1" lang="ja-JP" altLang="en-US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168352" cy="260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グループ化 3"/>
          <p:cNvGrpSpPr/>
          <p:nvPr/>
        </p:nvGrpSpPr>
        <p:grpSpPr>
          <a:xfrm>
            <a:off x="1691680" y="2636912"/>
            <a:ext cx="3416761" cy="1185272"/>
            <a:chOff x="3893820" y="2060848"/>
            <a:chExt cx="3416761" cy="1185272"/>
          </a:xfrm>
        </p:grpSpPr>
        <p:sp>
          <p:nvSpPr>
            <p:cNvPr id="5" name="フリーフォーム 4"/>
            <p:cNvSpPr/>
            <p:nvPr/>
          </p:nvSpPr>
          <p:spPr>
            <a:xfrm>
              <a:off x="3893820" y="2310130"/>
              <a:ext cx="1617980" cy="935990"/>
            </a:xfrm>
            <a:custGeom>
              <a:avLst/>
              <a:gdLst>
                <a:gd name="connsiteX0" fmla="*/ 0 w 1617980"/>
                <a:gd name="connsiteY0" fmla="*/ 349250 h 935990"/>
                <a:gd name="connsiteX1" fmla="*/ 259080 w 1617980"/>
                <a:gd name="connsiteY1" fmla="*/ 113030 h 935990"/>
                <a:gd name="connsiteX2" fmla="*/ 647700 w 1617980"/>
                <a:gd name="connsiteY2" fmla="*/ 13970 h 935990"/>
                <a:gd name="connsiteX3" fmla="*/ 990600 w 1617980"/>
                <a:gd name="connsiteY3" fmla="*/ 29210 h 935990"/>
                <a:gd name="connsiteX4" fmla="*/ 1432560 w 1617980"/>
                <a:gd name="connsiteY4" fmla="*/ 166370 h 935990"/>
                <a:gd name="connsiteX5" fmla="*/ 1592580 w 1617980"/>
                <a:gd name="connsiteY5" fmla="*/ 334010 h 935990"/>
                <a:gd name="connsiteX6" fmla="*/ 1584960 w 1617980"/>
                <a:gd name="connsiteY6" fmla="*/ 471170 h 935990"/>
                <a:gd name="connsiteX7" fmla="*/ 1455420 w 1617980"/>
                <a:gd name="connsiteY7" fmla="*/ 608330 h 935990"/>
                <a:gd name="connsiteX8" fmla="*/ 1120140 w 1617980"/>
                <a:gd name="connsiteY8" fmla="*/ 806450 h 935990"/>
                <a:gd name="connsiteX9" fmla="*/ 944880 w 1617980"/>
                <a:gd name="connsiteY9" fmla="*/ 935990 h 93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7980" h="935990">
                  <a:moveTo>
                    <a:pt x="0" y="349250"/>
                  </a:moveTo>
                  <a:cubicBezTo>
                    <a:pt x="75565" y="259080"/>
                    <a:pt x="151130" y="168910"/>
                    <a:pt x="259080" y="113030"/>
                  </a:cubicBezTo>
                  <a:cubicBezTo>
                    <a:pt x="367030" y="57150"/>
                    <a:pt x="525780" y="27940"/>
                    <a:pt x="647700" y="13970"/>
                  </a:cubicBezTo>
                  <a:cubicBezTo>
                    <a:pt x="769620" y="0"/>
                    <a:pt x="859790" y="3810"/>
                    <a:pt x="990600" y="29210"/>
                  </a:cubicBezTo>
                  <a:cubicBezTo>
                    <a:pt x="1121410" y="54610"/>
                    <a:pt x="1332230" y="115570"/>
                    <a:pt x="1432560" y="166370"/>
                  </a:cubicBezTo>
                  <a:cubicBezTo>
                    <a:pt x="1532890" y="217170"/>
                    <a:pt x="1567180" y="283210"/>
                    <a:pt x="1592580" y="334010"/>
                  </a:cubicBezTo>
                  <a:cubicBezTo>
                    <a:pt x="1617980" y="384810"/>
                    <a:pt x="1607820" y="425450"/>
                    <a:pt x="1584960" y="471170"/>
                  </a:cubicBezTo>
                  <a:cubicBezTo>
                    <a:pt x="1562100" y="516890"/>
                    <a:pt x="1532890" y="552450"/>
                    <a:pt x="1455420" y="608330"/>
                  </a:cubicBezTo>
                  <a:cubicBezTo>
                    <a:pt x="1377950" y="664210"/>
                    <a:pt x="1205230" y="751840"/>
                    <a:pt x="1120140" y="806450"/>
                  </a:cubicBezTo>
                  <a:cubicBezTo>
                    <a:pt x="1035050" y="861060"/>
                    <a:pt x="989965" y="898525"/>
                    <a:pt x="944880" y="93599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5292080" y="2060848"/>
              <a:ext cx="2018501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等値線の形に注目</a:t>
              </a:r>
              <a:endParaRPr kumimoji="1" lang="ja-JP" altLang="en-US" dirty="0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1997" y="3140968"/>
            <a:ext cx="469893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 rot="903771">
            <a:off x="5981385" y="3555398"/>
            <a:ext cx="2520280" cy="1047263"/>
          </a:xfrm>
          <a:prstGeom prst="rect">
            <a:avLst/>
          </a:prstGeom>
          <a:solidFill>
            <a:schemeClr val="accent5">
              <a:lumMod val="60000"/>
              <a:lumOff val="40000"/>
              <a:alpha val="61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13273746">
            <a:off x="6224814" y="4535388"/>
            <a:ext cx="504056" cy="17089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44208" y="2780928"/>
            <a:ext cx="1991251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混濁流のせき止め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300192" y="2348880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海台があることにより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7875" y="5229200"/>
            <a:ext cx="3392275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海洋底地形が堆積物の</a:t>
            </a:r>
            <a:endParaRPr kumimoji="1" lang="en-US" altLang="ja-JP" sz="2400" dirty="0" smtClean="0"/>
          </a:p>
          <a:p>
            <a:pPr algn="ctr"/>
            <a:r>
              <a:rPr kumimoji="1" lang="ja-JP" altLang="en-US" sz="2400" dirty="0" smtClean="0"/>
              <a:t>化学組成に影響している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 rot="865345">
            <a:off x="8197684" y="3429223"/>
            <a:ext cx="800219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海台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643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同位体比と堆積物の沈み込み</a:t>
            </a:r>
            <a:endParaRPr kumimoji="1" lang="ja-JP" altLang="en-US" sz="3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7504" y="2852936"/>
            <a:ext cx="2954655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鉛の同位体比</a:t>
            </a:r>
            <a:endParaRPr kumimoji="1" lang="en-US" altLang="ja-JP" sz="2400" dirty="0" smtClean="0"/>
          </a:p>
          <a:p>
            <a:pPr algn="ctr"/>
            <a:endParaRPr kumimoji="1" lang="en-US" altLang="ja-JP" sz="700" dirty="0" smtClean="0"/>
          </a:p>
          <a:p>
            <a:pPr algn="ctr"/>
            <a:r>
              <a:rPr kumimoji="1" lang="ja-JP" altLang="en-US" sz="2400" dirty="0" smtClean="0"/>
              <a:t>堆積物＝火山の組成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2681" y="4467964"/>
            <a:ext cx="2024913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堆積岩が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沈み込む</a:t>
            </a:r>
            <a:r>
              <a:rPr kumimoji="1" lang="ja-JP" altLang="en-US" sz="2400" dirty="0" smtClean="0"/>
              <a:t>証拠</a:t>
            </a:r>
            <a:endParaRPr kumimoji="1" lang="ja-JP" altLang="en-US" sz="2400" dirty="0"/>
          </a:p>
        </p:txBody>
      </p:sp>
      <p:grpSp>
        <p:nvGrpSpPr>
          <p:cNvPr id="18" name="グループ化 17"/>
          <p:cNvGrpSpPr/>
          <p:nvPr/>
        </p:nvGrpSpPr>
        <p:grpSpPr>
          <a:xfrm>
            <a:off x="3257188" y="1712620"/>
            <a:ext cx="5868144" cy="4783403"/>
            <a:chOff x="3275856" y="2060848"/>
            <a:chExt cx="5868144" cy="478340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75856" y="2060848"/>
              <a:ext cx="5868144" cy="4783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ドーナツ 9"/>
            <p:cNvSpPr/>
            <p:nvPr/>
          </p:nvSpPr>
          <p:spPr>
            <a:xfrm rot="10800000">
              <a:off x="8161402" y="2675657"/>
              <a:ext cx="936104" cy="605776"/>
            </a:xfrm>
            <a:prstGeom prst="donut">
              <a:avLst>
                <a:gd name="adj" fmla="val 0"/>
              </a:avLst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ドーナツ 10"/>
            <p:cNvSpPr/>
            <p:nvPr/>
          </p:nvSpPr>
          <p:spPr>
            <a:xfrm>
              <a:off x="4860032" y="2852936"/>
              <a:ext cx="792088" cy="792088"/>
            </a:xfrm>
            <a:prstGeom prst="donut">
              <a:avLst>
                <a:gd name="adj" fmla="val 0"/>
              </a:avLst>
            </a:prstGeom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ドーナツ 15"/>
            <p:cNvSpPr/>
            <p:nvPr/>
          </p:nvSpPr>
          <p:spPr>
            <a:xfrm>
              <a:off x="3779912" y="2852936"/>
              <a:ext cx="936104" cy="792088"/>
            </a:xfrm>
            <a:prstGeom prst="donut">
              <a:avLst>
                <a:gd name="adj" fmla="val 0"/>
              </a:avLst>
            </a:prstGeom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427984" y="2492896"/>
              <a:ext cx="646331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火山</a:t>
              </a:r>
              <a:endParaRPr kumimoji="1" lang="ja-JP" altLang="en-US" dirty="0"/>
            </a:p>
          </p:txBody>
        </p:sp>
      </p:grpSp>
      <p:sp>
        <p:nvSpPr>
          <p:cNvPr id="19" name="下矢印 18"/>
          <p:cNvSpPr/>
          <p:nvPr/>
        </p:nvSpPr>
        <p:spPr>
          <a:xfrm>
            <a:off x="1259632" y="3891900"/>
            <a:ext cx="504056" cy="504056"/>
          </a:xfrm>
          <a:prstGeom prst="downArrow">
            <a:avLst>
              <a:gd name="adj1" fmla="val 50336"/>
              <a:gd name="adj2" fmla="val 45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724128" y="6453336"/>
            <a:ext cx="1423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/>
              <a:t>Churikova</a:t>
            </a:r>
            <a:r>
              <a:rPr lang="en-US" altLang="ja-JP" sz="1400" dirty="0" smtClean="0"/>
              <a:t> (2008)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385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962780" y="490716"/>
            <a:ext cx="5224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バルバドス地域の地形と間隙圧の役割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7642" y="910378"/>
            <a:ext cx="2799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Westbrook and Smith, 1983</a:t>
            </a:r>
            <a:endParaRPr kumimoji="1" lang="ja-JP" altLang="en-US" dirty="0"/>
          </a:p>
        </p:txBody>
      </p:sp>
      <p:pic>
        <p:nvPicPr>
          <p:cNvPr id="6" name="図 5" descr="westbrook_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1609" y="1279710"/>
            <a:ext cx="4468287" cy="5257255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7" name="テキスト ボックス 6"/>
          <p:cNvSpPr txBox="1"/>
          <p:nvPr/>
        </p:nvSpPr>
        <p:spPr>
          <a:xfrm>
            <a:off x="5220004" y="1703074"/>
            <a:ext cx="3934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← </a:t>
            </a:r>
            <a:r>
              <a:rPr kumimoji="1" lang="ja-JP" altLang="en-US" dirty="0" smtClean="0"/>
              <a:t>バルバドス</a:t>
            </a:r>
            <a:r>
              <a:rPr kumimoji="1" lang="en-US" altLang="ja-JP" dirty="0" smtClean="0"/>
              <a:t> (</a:t>
            </a:r>
            <a:r>
              <a:rPr kumimoji="1" lang="ja-JP" altLang="en-US" dirty="0" smtClean="0"/>
              <a:t>小アンチル海溝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周辺の</a:t>
            </a:r>
            <a:endParaRPr kumimoji="1" lang="en-US" altLang="ja-JP" dirty="0" smtClean="0"/>
          </a:p>
          <a:p>
            <a:r>
              <a:rPr kumimoji="1" lang="en-US" altLang="ja-JP" dirty="0" smtClean="0"/>
              <a:t>    </a:t>
            </a:r>
            <a:r>
              <a:rPr kumimoji="1" lang="ja-JP" altLang="en-US" dirty="0" smtClean="0"/>
              <a:t>地形の様子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52492" y="50325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泥火山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01788" y="5599567"/>
            <a:ext cx="126049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3366FF"/>
                </a:solidFill>
              </a:rPr>
              <a:t>a</a:t>
            </a:r>
            <a:r>
              <a:rPr kumimoji="1" lang="en-US" altLang="ja-JP" dirty="0" err="1" smtClean="0">
                <a:solidFill>
                  <a:srgbClr val="3366FF"/>
                </a:solidFill>
              </a:rPr>
              <a:t>rcward</a:t>
            </a:r>
            <a:r>
              <a:rPr kumimoji="1" lang="en-US" altLang="ja-JP" dirty="0" smtClean="0">
                <a:solidFill>
                  <a:srgbClr val="3366FF"/>
                </a:solidFill>
              </a:rPr>
              <a:t> </a:t>
            </a:r>
          </a:p>
          <a:p>
            <a:r>
              <a:rPr lang="en-US" altLang="ja-JP" dirty="0">
                <a:solidFill>
                  <a:srgbClr val="3366FF"/>
                </a:solidFill>
              </a:rPr>
              <a:t> </a:t>
            </a:r>
            <a:r>
              <a:rPr lang="en-US" altLang="ja-JP" dirty="0" smtClean="0">
                <a:solidFill>
                  <a:srgbClr val="3366FF"/>
                </a:solidFill>
              </a:rPr>
              <a:t>       </a:t>
            </a:r>
            <a:r>
              <a:rPr kumimoji="1" lang="en-US" altLang="ja-JP" dirty="0" smtClean="0">
                <a:solidFill>
                  <a:srgbClr val="3366FF"/>
                </a:solidFill>
              </a:rPr>
              <a:t>margin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76094" y="3573788"/>
            <a:ext cx="1774231" cy="369332"/>
          </a:xfrm>
          <a:prstGeom prst="rect">
            <a:avLst/>
          </a:prstGeom>
          <a:noFill/>
          <a:ln w="127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ja-JP" altLang="en-US" dirty="0" smtClean="0">
                <a:solidFill>
                  <a:srgbClr val="008000"/>
                </a:solidFill>
              </a:rPr>
              <a:t>デコルマの位置</a:t>
            </a:r>
            <a:r>
              <a:rPr lang="en-US" altLang="ja-JP" dirty="0" smtClean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13952" y="2705347"/>
            <a:ext cx="1736373" cy="3693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edge of complex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99697" y="4561259"/>
            <a:ext cx="3427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 </a:t>
            </a:r>
            <a:r>
              <a:rPr lang="ja-JP" altLang="en-US" dirty="0" smtClean="0"/>
              <a:t>特徴的な地形</a:t>
            </a:r>
            <a:r>
              <a:rPr lang="en-US" altLang="ja-JP" dirty="0" smtClean="0"/>
              <a:t>: </a:t>
            </a:r>
            <a:r>
              <a:rPr lang="ja-JP" altLang="en-US" dirty="0" smtClean="0"/>
              <a:t>デコルマと泥火山</a:t>
            </a:r>
            <a:endParaRPr lang="en-US" altLang="ja-JP" dirty="0" smtClean="0"/>
          </a:p>
          <a:p>
            <a:r>
              <a:rPr kumimoji="1" lang="ja-JP" altLang="en-US" dirty="0" smtClean="0"/>
              <a:t>がみられる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499697" y="5217211"/>
            <a:ext cx="210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→ </a:t>
            </a:r>
            <a:r>
              <a:rPr kumimoji="1" lang="ja-JP" altLang="en-US" dirty="0" smtClean="0"/>
              <a:t>その成因は何か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cxnSp>
        <p:nvCxnSpPr>
          <p:cNvPr id="3" name="直線矢印コネクタ 2"/>
          <p:cNvCxnSpPr/>
          <p:nvPr/>
        </p:nvCxnSpPr>
        <p:spPr>
          <a:xfrm flipH="1">
            <a:off x="3305319" y="2938955"/>
            <a:ext cx="2194378" cy="440844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1616271" y="4561259"/>
            <a:ext cx="1081012" cy="938786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3379475" y="3904612"/>
            <a:ext cx="2120222" cy="315507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フリーフォーム 18"/>
          <p:cNvSpPr/>
          <p:nvPr/>
        </p:nvSpPr>
        <p:spPr>
          <a:xfrm>
            <a:off x="2768600" y="3016250"/>
            <a:ext cx="546100" cy="622300"/>
          </a:xfrm>
          <a:custGeom>
            <a:avLst/>
            <a:gdLst>
              <a:gd name="connsiteX0" fmla="*/ 0 w 546100"/>
              <a:gd name="connsiteY0" fmla="*/ 0 h 622300"/>
              <a:gd name="connsiteX1" fmla="*/ 234950 w 546100"/>
              <a:gd name="connsiteY1" fmla="*/ 241300 h 622300"/>
              <a:gd name="connsiteX2" fmla="*/ 330200 w 546100"/>
              <a:gd name="connsiteY2" fmla="*/ 387350 h 622300"/>
              <a:gd name="connsiteX3" fmla="*/ 381000 w 546100"/>
              <a:gd name="connsiteY3" fmla="*/ 495300 h 622300"/>
              <a:gd name="connsiteX4" fmla="*/ 514350 w 546100"/>
              <a:gd name="connsiteY4" fmla="*/ 577850 h 622300"/>
              <a:gd name="connsiteX5" fmla="*/ 546100 w 546100"/>
              <a:gd name="connsiteY5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6100" h="622300">
                <a:moveTo>
                  <a:pt x="0" y="0"/>
                </a:moveTo>
                <a:cubicBezTo>
                  <a:pt x="89958" y="88371"/>
                  <a:pt x="179917" y="176742"/>
                  <a:pt x="234950" y="241300"/>
                </a:cubicBezTo>
                <a:cubicBezTo>
                  <a:pt x="289983" y="305858"/>
                  <a:pt x="305858" y="345017"/>
                  <a:pt x="330200" y="387350"/>
                </a:cubicBezTo>
                <a:cubicBezTo>
                  <a:pt x="354542" y="429683"/>
                  <a:pt x="350308" y="463550"/>
                  <a:pt x="381000" y="495300"/>
                </a:cubicBezTo>
                <a:cubicBezTo>
                  <a:pt x="411692" y="527050"/>
                  <a:pt x="486833" y="556683"/>
                  <a:pt x="514350" y="577850"/>
                </a:cubicBezTo>
                <a:cubicBezTo>
                  <a:pt x="541867" y="599017"/>
                  <a:pt x="538692" y="618067"/>
                  <a:pt x="546100" y="622300"/>
                </a:cubicBezTo>
              </a:path>
            </a:pathLst>
          </a:cu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フリーフォーム 19"/>
          <p:cNvSpPr/>
          <p:nvPr/>
        </p:nvSpPr>
        <p:spPr>
          <a:xfrm>
            <a:off x="3333545" y="3803650"/>
            <a:ext cx="178920" cy="1498600"/>
          </a:xfrm>
          <a:custGeom>
            <a:avLst/>
            <a:gdLst>
              <a:gd name="connsiteX0" fmla="*/ 70055 w 178920"/>
              <a:gd name="connsiteY0" fmla="*/ 0 h 1498600"/>
              <a:gd name="connsiteX1" fmla="*/ 108155 w 178920"/>
              <a:gd name="connsiteY1" fmla="*/ 101600 h 1498600"/>
              <a:gd name="connsiteX2" fmla="*/ 63705 w 178920"/>
              <a:gd name="connsiteY2" fmla="*/ 152400 h 1498600"/>
              <a:gd name="connsiteX3" fmla="*/ 12905 w 178920"/>
              <a:gd name="connsiteY3" fmla="*/ 228600 h 1498600"/>
              <a:gd name="connsiteX4" fmla="*/ 205 w 178920"/>
              <a:gd name="connsiteY4" fmla="*/ 317500 h 1498600"/>
              <a:gd name="connsiteX5" fmla="*/ 6555 w 178920"/>
              <a:gd name="connsiteY5" fmla="*/ 431800 h 1498600"/>
              <a:gd name="connsiteX6" fmla="*/ 25605 w 178920"/>
              <a:gd name="connsiteY6" fmla="*/ 628650 h 1498600"/>
              <a:gd name="connsiteX7" fmla="*/ 120855 w 178920"/>
              <a:gd name="connsiteY7" fmla="*/ 838200 h 1498600"/>
              <a:gd name="connsiteX8" fmla="*/ 146255 w 178920"/>
              <a:gd name="connsiteY8" fmla="*/ 1016000 h 1498600"/>
              <a:gd name="connsiteX9" fmla="*/ 178005 w 178920"/>
              <a:gd name="connsiteY9" fmla="*/ 1244600 h 1498600"/>
              <a:gd name="connsiteX10" fmla="*/ 165305 w 178920"/>
              <a:gd name="connsiteY10" fmla="*/ 1409700 h 1498600"/>
              <a:gd name="connsiteX11" fmla="*/ 114505 w 178920"/>
              <a:gd name="connsiteY11" fmla="*/ 14986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920" h="1498600">
                <a:moveTo>
                  <a:pt x="70055" y="0"/>
                </a:moveTo>
                <a:cubicBezTo>
                  <a:pt x="89634" y="38100"/>
                  <a:pt x="109213" y="76200"/>
                  <a:pt x="108155" y="101600"/>
                </a:cubicBezTo>
                <a:cubicBezTo>
                  <a:pt x="107097" y="127000"/>
                  <a:pt x="79580" y="131233"/>
                  <a:pt x="63705" y="152400"/>
                </a:cubicBezTo>
                <a:cubicBezTo>
                  <a:pt x="47830" y="173567"/>
                  <a:pt x="23488" y="201083"/>
                  <a:pt x="12905" y="228600"/>
                </a:cubicBezTo>
                <a:cubicBezTo>
                  <a:pt x="2322" y="256117"/>
                  <a:pt x="1263" y="283633"/>
                  <a:pt x="205" y="317500"/>
                </a:cubicBezTo>
                <a:cubicBezTo>
                  <a:pt x="-853" y="351367"/>
                  <a:pt x="2322" y="379942"/>
                  <a:pt x="6555" y="431800"/>
                </a:cubicBezTo>
                <a:cubicBezTo>
                  <a:pt x="10788" y="483658"/>
                  <a:pt x="6555" y="560917"/>
                  <a:pt x="25605" y="628650"/>
                </a:cubicBezTo>
                <a:cubicBezTo>
                  <a:pt x="44655" y="696383"/>
                  <a:pt x="100747" y="773642"/>
                  <a:pt x="120855" y="838200"/>
                </a:cubicBezTo>
                <a:cubicBezTo>
                  <a:pt x="140963" y="902758"/>
                  <a:pt x="136730" y="948267"/>
                  <a:pt x="146255" y="1016000"/>
                </a:cubicBezTo>
                <a:cubicBezTo>
                  <a:pt x="155780" y="1083733"/>
                  <a:pt x="174830" y="1178983"/>
                  <a:pt x="178005" y="1244600"/>
                </a:cubicBezTo>
                <a:cubicBezTo>
                  <a:pt x="181180" y="1310217"/>
                  <a:pt x="175888" y="1367367"/>
                  <a:pt x="165305" y="1409700"/>
                </a:cubicBezTo>
                <a:cubicBezTo>
                  <a:pt x="154722" y="1452033"/>
                  <a:pt x="122972" y="1485900"/>
                  <a:pt x="114505" y="1498600"/>
                </a:cubicBezTo>
              </a:path>
            </a:pathLst>
          </a:cu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2" name="直線矢印コネクタ 21"/>
          <p:cNvCxnSpPr>
            <a:stCxn id="9" idx="1"/>
          </p:cNvCxnSpPr>
          <p:nvPr/>
        </p:nvCxnSpPr>
        <p:spPr>
          <a:xfrm flipH="1" flipV="1">
            <a:off x="3290371" y="4956958"/>
            <a:ext cx="662121" cy="26025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53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westbrook_fig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2306" y="1477677"/>
            <a:ext cx="7742173" cy="391772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899363" y="559309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断面の概念図</a:t>
            </a:r>
            <a:endParaRPr kumimoji="1" lang="ja-JP" altLang="en-US" dirty="0"/>
          </a:p>
        </p:txBody>
      </p:sp>
      <p:grpSp>
        <p:nvGrpSpPr>
          <p:cNvPr id="13" name="図形グループ 12"/>
          <p:cNvGrpSpPr/>
          <p:nvPr/>
        </p:nvGrpSpPr>
        <p:grpSpPr>
          <a:xfrm>
            <a:off x="3062673" y="2685054"/>
            <a:ext cx="1156597" cy="1193868"/>
            <a:chOff x="3062673" y="2685054"/>
            <a:chExt cx="1156597" cy="1193868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3073043" y="2685054"/>
              <a:ext cx="59222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重さ</a:t>
              </a:r>
              <a:endParaRPr kumimoji="1" lang="ja-JP" altLang="en-US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3111274" y="3509590"/>
              <a:ext cx="11079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3366FF"/>
                  </a:solidFill>
                </a:rPr>
                <a:t>間隙圧大</a:t>
              </a:r>
              <a:endParaRPr kumimoji="1" lang="ja-JP" altLang="en-US" dirty="0">
                <a:solidFill>
                  <a:srgbClr val="3366FF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3062673" y="3034996"/>
              <a:ext cx="602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↓↓</a:t>
              </a:r>
              <a:endParaRPr kumimoji="1" lang="ja-JP" altLang="en-US" dirty="0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3062673" y="458625"/>
            <a:ext cx="3485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1</a:t>
            </a:r>
            <a:r>
              <a:rPr kumimoji="1" lang="en-US" altLang="ja-JP" sz="2400" dirty="0" smtClean="0"/>
              <a:t>. </a:t>
            </a:r>
            <a:r>
              <a:rPr kumimoji="1" lang="ja-JP" altLang="en-US" sz="2400" dirty="0" smtClean="0"/>
              <a:t>デコルマの形状の成因</a:t>
            </a:r>
            <a:endParaRPr kumimoji="1" lang="ja-JP" altLang="en-US" sz="2400" dirty="0"/>
          </a:p>
        </p:txBody>
      </p:sp>
      <p:sp>
        <p:nvSpPr>
          <p:cNvPr id="8" name="正方形/長方形 7"/>
          <p:cNvSpPr/>
          <p:nvPr/>
        </p:nvSpPr>
        <p:spPr>
          <a:xfrm>
            <a:off x="6099679" y="907839"/>
            <a:ext cx="2799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Westbrook and Smith, 1983</a:t>
            </a:r>
            <a:endParaRPr lang="ja-JP" altLang="en-US" dirty="0"/>
          </a:p>
        </p:txBody>
      </p:sp>
      <p:grpSp>
        <p:nvGrpSpPr>
          <p:cNvPr id="15" name="図形グループ 14"/>
          <p:cNvGrpSpPr/>
          <p:nvPr/>
        </p:nvGrpSpPr>
        <p:grpSpPr>
          <a:xfrm>
            <a:off x="1820897" y="3282479"/>
            <a:ext cx="1863087" cy="2759255"/>
            <a:chOff x="1820897" y="3282479"/>
            <a:chExt cx="1863087" cy="2759255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1820897" y="3282479"/>
              <a:ext cx="11079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FF6600"/>
                  </a:solidFill>
                </a:rPr>
                <a:t>傾斜</a:t>
              </a:r>
              <a:r>
                <a:rPr kumimoji="1" lang="ja-JP" altLang="en-US" dirty="0" smtClean="0">
                  <a:solidFill>
                    <a:srgbClr val="FF6600"/>
                  </a:solidFill>
                </a:rPr>
                <a:t>が急</a:t>
              </a:r>
              <a:endParaRPr kumimoji="1" lang="ja-JP" altLang="en-US" dirty="0">
                <a:solidFill>
                  <a:srgbClr val="FF6600"/>
                </a:solidFill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231205" y="5395403"/>
              <a:ext cx="14527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岩石強度</a:t>
              </a:r>
              <a:r>
                <a:rPr kumimoji="1" lang="en-US" altLang="ja-JP" dirty="0" smtClean="0"/>
                <a:t>: </a:t>
              </a:r>
              <a:r>
                <a:rPr kumimoji="1" lang="ja-JP" altLang="en-US" dirty="0" smtClean="0"/>
                <a:t>弱</a:t>
              </a:r>
              <a:endParaRPr kumimoji="1" lang="en-US" altLang="ja-JP" dirty="0" smtClean="0"/>
            </a:p>
            <a:p>
              <a:r>
                <a:rPr lang="ja-JP" altLang="en-US" dirty="0" smtClean="0"/>
                <a:t>間隙圧</a:t>
              </a:r>
              <a:r>
                <a:rPr lang="en-US" altLang="ja-JP" dirty="0" smtClean="0"/>
                <a:t>: </a:t>
              </a:r>
              <a:r>
                <a:rPr lang="ja-JP" altLang="en-US" dirty="0" smtClean="0"/>
                <a:t>高</a:t>
              </a:r>
              <a:endParaRPr kumimoji="1" lang="ja-JP" altLang="en-US" dirty="0"/>
            </a:p>
          </p:txBody>
        </p:sp>
        <p:cxnSp>
          <p:nvCxnSpPr>
            <p:cNvPr id="14" name="直線矢印コネクタ 13"/>
            <p:cNvCxnSpPr/>
            <p:nvPr/>
          </p:nvCxnSpPr>
          <p:spPr>
            <a:xfrm flipH="1" flipV="1">
              <a:off x="2588336" y="3810135"/>
              <a:ext cx="116330" cy="1585268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図形グループ 16"/>
          <p:cNvGrpSpPr/>
          <p:nvPr/>
        </p:nvGrpSpPr>
        <p:grpSpPr>
          <a:xfrm>
            <a:off x="379532" y="3614973"/>
            <a:ext cx="1757018" cy="2426761"/>
            <a:chOff x="379532" y="3614973"/>
            <a:chExt cx="1757018" cy="2426761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379532" y="3614973"/>
              <a:ext cx="156966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FF6600"/>
                  </a:solidFill>
                </a:rPr>
                <a:t>傾斜</a:t>
              </a:r>
              <a:r>
                <a:rPr kumimoji="1" lang="ja-JP" altLang="en-US" dirty="0" smtClean="0">
                  <a:solidFill>
                    <a:srgbClr val="FF6600"/>
                  </a:solidFill>
                </a:rPr>
                <a:t>が緩やか</a:t>
              </a:r>
              <a:endParaRPr kumimoji="1" lang="ja-JP" altLang="en-US" dirty="0">
                <a:solidFill>
                  <a:srgbClr val="FF6600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682306" y="5395403"/>
              <a:ext cx="1454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/>
                <a:t>岩石強度</a:t>
              </a:r>
              <a:r>
                <a:rPr lang="en-US" altLang="ja-JP" dirty="0"/>
                <a:t>: </a:t>
              </a:r>
              <a:r>
                <a:rPr lang="ja-JP" altLang="en-US" dirty="0" smtClean="0"/>
                <a:t>強</a:t>
              </a:r>
              <a:endParaRPr lang="en-US" altLang="ja-JP" dirty="0"/>
            </a:p>
            <a:p>
              <a:r>
                <a:rPr lang="ja-JP" altLang="en-US" dirty="0" smtClean="0"/>
                <a:t>間隙圧</a:t>
              </a:r>
              <a:r>
                <a:rPr lang="en-US" altLang="ja-JP" dirty="0" smtClean="0"/>
                <a:t>: </a:t>
              </a:r>
              <a:r>
                <a:rPr lang="ja-JP" altLang="en-US" dirty="0" smtClean="0"/>
                <a:t>低</a:t>
              </a:r>
              <a:endParaRPr lang="ja-JP" altLang="en-US" dirty="0"/>
            </a:p>
          </p:txBody>
        </p:sp>
        <p:cxnSp>
          <p:nvCxnSpPr>
            <p:cNvPr id="16" name="直線矢印コネクタ 15"/>
            <p:cNvCxnSpPr>
              <a:stCxn id="12" idx="0"/>
            </p:cNvCxnSpPr>
            <p:nvPr/>
          </p:nvCxnSpPr>
          <p:spPr>
            <a:xfrm flipH="1" flipV="1">
              <a:off x="1357180" y="4217325"/>
              <a:ext cx="52248" cy="117807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866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westbrook_fig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2306" y="1235302"/>
            <a:ext cx="7742173" cy="391772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748233" y="5276994"/>
            <a:ext cx="1761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断面の図</a:t>
            </a:r>
            <a:r>
              <a:rPr kumimoji="1" lang="en-US" altLang="ja-JP" dirty="0" smtClean="0"/>
              <a:t> (</a:t>
            </a:r>
            <a:r>
              <a:rPr kumimoji="1" lang="ja-JP" altLang="en-US" dirty="0" smtClean="0"/>
              <a:t>再出</a:t>
            </a:r>
            <a:r>
              <a:rPr kumimoji="1" lang="en-US" altLang="ja-JP" dirty="0" smtClean="0"/>
              <a:t>)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21456" y="494634"/>
            <a:ext cx="1976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2</a:t>
            </a:r>
            <a:r>
              <a:rPr kumimoji="1" lang="en-US" altLang="ja-JP" sz="2000" dirty="0" smtClean="0"/>
              <a:t>. </a:t>
            </a:r>
            <a:r>
              <a:rPr lang="ja-JP" altLang="en-US" sz="2000" dirty="0" smtClean="0"/>
              <a:t>泥火山の成因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13416" y="694689"/>
            <a:ext cx="2799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Westbrook and Smith, 1983</a:t>
            </a:r>
            <a:endParaRPr lang="ja-JP" altLang="en-US" dirty="0"/>
          </a:p>
        </p:txBody>
      </p:sp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0880143"/>
              </p:ext>
            </p:extLst>
          </p:nvPr>
        </p:nvGraphicFramePr>
        <p:xfrm>
          <a:off x="4495800" y="3359150"/>
          <a:ext cx="152400" cy="139700"/>
        </p:xfrm>
        <a:graphic>
          <a:graphicData uri="http://schemas.openxmlformats.org/presentationml/2006/ole">
            <p:oleObj spid="_x0000_s1274" name="Equation" r:id="rId4" imgW="152400" imgH="139700" progId="Equation.3">
              <p:embed/>
            </p:oleObj>
          </a:graphicData>
        </a:graphic>
      </p:graphicFrame>
      <p:graphicFrame>
        <p:nvGraphicFramePr>
          <p:cNvPr id="14" name="オブジェクト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4410913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p:oleObj spid="_x0000_s1275" name="Equation" r:id="rId5" imgW="114300" imgH="165100" progId="Equation.3">
              <p:embed/>
            </p:oleObj>
          </a:graphicData>
        </a:graphic>
      </p:graphicFrame>
      <p:grpSp>
        <p:nvGrpSpPr>
          <p:cNvPr id="17" name="図形グループ 16"/>
          <p:cNvGrpSpPr/>
          <p:nvPr/>
        </p:nvGrpSpPr>
        <p:grpSpPr>
          <a:xfrm>
            <a:off x="3048395" y="2440259"/>
            <a:ext cx="1127627" cy="1209392"/>
            <a:chOff x="3048395" y="2440259"/>
            <a:chExt cx="1127627" cy="1209392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048395" y="2440259"/>
              <a:ext cx="59222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重さ</a:t>
              </a:r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3048395" y="2809591"/>
              <a:ext cx="602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↓↓</a:t>
              </a:r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068026" y="3280319"/>
              <a:ext cx="110799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3366FF"/>
                  </a:solidFill>
                </a:rPr>
                <a:t>間隙圧大</a:t>
              </a:r>
              <a:endParaRPr kumimoji="1" lang="ja-JP" altLang="en-US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3985992" y="1604877"/>
            <a:ext cx="2723823" cy="4687780"/>
            <a:chOff x="3985992" y="1604877"/>
            <a:chExt cx="2723823" cy="4687780"/>
          </a:xfrm>
        </p:grpSpPr>
        <p:graphicFrame>
          <p:nvGraphicFramePr>
            <p:cNvPr id="16" name="オブジェクト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0642364"/>
                </p:ext>
              </p:extLst>
            </p:nvPr>
          </p:nvGraphicFramePr>
          <p:xfrm>
            <a:off x="4203877" y="1604877"/>
            <a:ext cx="1719244" cy="386830"/>
          </p:xfrm>
          <a:graphic>
            <a:graphicData uri="http://schemas.openxmlformats.org/presentationml/2006/ole">
              <p:oleObj spid="_x0000_s1276" name="Equation" r:id="rId6" imgW="1016000" imgH="228600" progId="Equation.3">
                <p:embed/>
              </p:oleObj>
            </a:graphicData>
          </a:graphic>
        </p:graphicFrame>
        <p:sp>
          <p:nvSpPr>
            <p:cNvPr id="10" name="テキスト ボックス 9"/>
            <p:cNvSpPr txBox="1"/>
            <p:nvPr/>
          </p:nvSpPr>
          <p:spPr>
            <a:xfrm>
              <a:off x="3985992" y="5646326"/>
              <a:ext cx="2723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3366FF"/>
                  </a:solidFill>
                </a:rPr>
                <a:t>間隙水の水平方向の移動</a:t>
              </a:r>
              <a:endParaRPr kumimoji="1" lang="en-US" altLang="ja-JP" dirty="0" smtClean="0">
                <a:solidFill>
                  <a:srgbClr val="3366FF"/>
                </a:solidFill>
              </a:endParaRPr>
            </a:p>
            <a:p>
              <a:r>
                <a:rPr lang="ja-JP" altLang="en-US" dirty="0" smtClean="0">
                  <a:solidFill>
                    <a:srgbClr val="3366FF"/>
                  </a:solidFill>
                </a:rPr>
                <a:t>水平方向の水圧破砕</a:t>
              </a:r>
              <a:endParaRPr kumimoji="1" lang="ja-JP" altLang="en-US" dirty="0">
                <a:solidFill>
                  <a:srgbClr val="3366FF"/>
                </a:solidFill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747787" y="3205066"/>
              <a:ext cx="91593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3366FF"/>
                  </a:solidFill>
                </a:rPr>
                <a:t>→ → →</a:t>
              </a:r>
              <a:endParaRPr kumimoji="1" lang="ja-JP" altLang="en-US" dirty="0">
                <a:solidFill>
                  <a:srgbClr val="3366FF"/>
                </a:solidFill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H="1">
              <a:off x="5205755" y="2030217"/>
              <a:ext cx="9694" cy="1148706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図形グループ 21"/>
          <p:cNvGrpSpPr/>
          <p:nvPr/>
        </p:nvGrpSpPr>
        <p:grpSpPr>
          <a:xfrm>
            <a:off x="6165475" y="1763339"/>
            <a:ext cx="2931209" cy="2326985"/>
            <a:chOff x="6165475" y="1763339"/>
            <a:chExt cx="2931209" cy="2326985"/>
          </a:xfrm>
        </p:grpSpPr>
        <p:graphicFrame>
          <p:nvGraphicFramePr>
            <p:cNvPr id="19" name="オブジェクト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5397027"/>
                </p:ext>
              </p:extLst>
            </p:nvPr>
          </p:nvGraphicFramePr>
          <p:xfrm>
            <a:off x="6165475" y="1763339"/>
            <a:ext cx="1755984" cy="395096"/>
          </p:xfrm>
          <a:graphic>
            <a:graphicData uri="http://schemas.openxmlformats.org/presentationml/2006/ole">
              <p:oleObj spid="_x0000_s1277" name="Equation" r:id="rId7" imgW="1016000" imgH="228600" progId="Equation.3">
                <p:embed/>
              </p:oleObj>
            </a:graphicData>
          </a:graphic>
        </p:graphicFrame>
        <p:grpSp>
          <p:nvGrpSpPr>
            <p:cNvPr id="2" name="図形グループ 1"/>
            <p:cNvGrpSpPr/>
            <p:nvPr/>
          </p:nvGrpSpPr>
          <p:grpSpPr>
            <a:xfrm>
              <a:off x="6647476" y="2158435"/>
              <a:ext cx="2449208" cy="1931889"/>
              <a:chOff x="6647476" y="2158435"/>
              <a:chExt cx="2449208" cy="1931889"/>
            </a:xfrm>
          </p:grpSpPr>
          <p:cxnSp>
            <p:nvCxnSpPr>
              <p:cNvPr id="20" name="直線矢印コネクタ 19"/>
              <p:cNvCxnSpPr/>
              <p:nvPr/>
            </p:nvCxnSpPr>
            <p:spPr>
              <a:xfrm>
                <a:off x="6647476" y="2158435"/>
                <a:ext cx="212163" cy="6367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テキスト ボックス 23"/>
              <p:cNvSpPr txBox="1"/>
              <p:nvPr/>
            </p:nvSpPr>
            <p:spPr>
              <a:xfrm>
                <a:off x="6709815" y="3443993"/>
                <a:ext cx="14749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solidFill>
                      <a:srgbClr val="FF0000"/>
                    </a:solidFill>
                  </a:rPr>
                  <a:t>ダイヤビルの</a:t>
                </a:r>
                <a:endParaRPr kumimoji="1" lang="en-US" altLang="ja-JP" dirty="0" smtClean="0">
                  <a:solidFill>
                    <a:srgbClr val="FF0000"/>
                  </a:solidFill>
                </a:endParaRPr>
              </a:p>
              <a:p>
                <a:r>
                  <a:rPr lang="en-US" altLang="ja-JP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      </a:t>
                </a:r>
                <a:r>
                  <a:rPr kumimoji="1" lang="ja-JP" altLang="en-US" dirty="0" smtClean="0">
                    <a:solidFill>
                      <a:srgbClr val="FF0000"/>
                    </a:solidFill>
                  </a:rPr>
                  <a:t>生成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7053675" y="2865219"/>
                <a:ext cx="3936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FF0000"/>
                    </a:solidFill>
                  </a:rPr>
                  <a:t>↑</a:t>
                </a:r>
              </a:p>
              <a:p>
                <a:r>
                  <a:rPr lang="en-US" altLang="ja-JP" dirty="0" smtClean="0">
                    <a:solidFill>
                      <a:srgbClr val="FF0000"/>
                    </a:solidFill>
                  </a:rPr>
                  <a:t>↑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7527024" y="2852519"/>
                <a:ext cx="15696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ja-JP" altLang="en-US" dirty="0" smtClean="0">
                    <a:solidFill>
                      <a:srgbClr val="FF0000"/>
                    </a:solidFill>
                  </a:rPr>
                  <a:t>上昇</a:t>
                </a:r>
                <a:r>
                  <a:rPr kumimoji="1" lang="en-US" altLang="ja-JP" dirty="0" smtClean="0">
                    <a:solidFill>
                      <a:srgbClr val="FF0000"/>
                    </a:solidFill>
                  </a:rPr>
                  <a:t>, </a:t>
                </a:r>
              </a:p>
              <a:p>
                <a:r>
                  <a:rPr kumimoji="1" lang="ja-JP" altLang="en-US" dirty="0" smtClean="0">
                    <a:solidFill>
                      <a:srgbClr val="FF0000"/>
                    </a:solidFill>
                  </a:rPr>
                  <a:t>泥火山の生成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532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カリブプレート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438"/>
          <a:stretch/>
        </p:blipFill>
        <p:spPr>
          <a:xfrm>
            <a:off x="5853276" y="875186"/>
            <a:ext cx="3290723" cy="209430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992"/>
          </a:xfrm>
        </p:spPr>
        <p:txBody>
          <a:bodyPr>
            <a:noAutofit/>
          </a:bodyPr>
          <a:lstStyle/>
          <a:p>
            <a:r>
              <a:rPr kumimoji="1" lang="ja-JP" altLang="en-US" sz="3600" dirty="0" smtClean="0"/>
              <a:t>小アンチル海溝　</a:t>
            </a:r>
            <a:r>
              <a:rPr kumimoji="1" lang="en-US" altLang="ja-JP" sz="3600" dirty="0" smtClean="0"/>
              <a:t>〜</a:t>
            </a:r>
            <a:r>
              <a:rPr kumimoji="1" lang="ja-JP" altLang="en-US" sz="3600" dirty="0" smtClean="0"/>
              <a:t>最近の研究から</a:t>
            </a:r>
            <a:r>
              <a:rPr kumimoji="1" lang="en-US" altLang="ja-JP" sz="3600" dirty="0" smtClean="0"/>
              <a:t>〜</a:t>
            </a:r>
            <a:endParaRPr kumimoji="1" lang="ja-JP" altLang="en-US" sz="3600" dirty="0"/>
          </a:p>
        </p:txBody>
      </p:sp>
      <p:pic>
        <p:nvPicPr>
          <p:cNvPr id="3" name="図 2" descr="Brink_and_Lopez-Venegas_201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11483" t="10086" r="10527" b="58489"/>
          <a:stretch/>
        </p:blipFill>
        <p:spPr>
          <a:xfrm>
            <a:off x="721008" y="2558919"/>
            <a:ext cx="6225702" cy="3246391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6600"/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721008" y="1279460"/>
            <a:ext cx="5008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ja-JP" altLang="en-US" dirty="0" smtClean="0"/>
              <a:t>カリブプレートの北側では、北アメリカプレートは「斜め」に沈み込んでいる</a:t>
            </a:r>
            <a:r>
              <a:rPr lang="ja-JP" altLang="en-US" dirty="0" smtClean="0"/>
              <a:t>（スマトラとの類似</a:t>
            </a:r>
            <a:r>
              <a:rPr lang="en-US" altLang="ja-JP" dirty="0" smtClean="0"/>
              <a:t>)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GPS</a:t>
            </a:r>
            <a:r>
              <a:rPr lang="ja-JP" altLang="en-US" dirty="0" smtClean="0"/>
              <a:t>連続解析データの解析と、バックスリップモデルを用いた解析。</a:t>
            </a:r>
            <a:endParaRPr lang="en-US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4271" y="875185"/>
            <a:ext cx="3195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Brink and Lopez-</a:t>
            </a:r>
            <a:r>
              <a:rPr kumimoji="1" lang="en-US" altLang="ja-JP" dirty="0" err="1" smtClean="0"/>
              <a:t>Venegas</a:t>
            </a:r>
            <a:r>
              <a:rPr kumimoji="1" lang="en-US" altLang="ja-JP" dirty="0" smtClean="0"/>
              <a:t> (2012)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4271" y="5931112"/>
            <a:ext cx="8404615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観測点の速度　</a:t>
            </a:r>
            <a:r>
              <a:rPr kumimoji="1" lang="en-US" altLang="ja-JP" sz="2400" dirty="0" smtClean="0"/>
              <a:t>→</a:t>
            </a:r>
            <a:r>
              <a:rPr kumimoji="1" lang="ja-JP" altLang="en-US" sz="2400" dirty="0" smtClean="0"/>
              <a:t>　北西方向</a:t>
            </a:r>
            <a:endParaRPr kumimoji="1" lang="en-US" altLang="ja-JP" sz="2400" dirty="0" smtClean="0"/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                                </a:t>
            </a:r>
            <a:r>
              <a:rPr kumimoji="1" lang="ja-JP" altLang="en-US" sz="2400" dirty="0" smtClean="0"/>
              <a:t>（西向き成分が大きく、北向き成分はわずか</a:t>
            </a:r>
            <a:r>
              <a:rPr kumimoji="1" lang="en-US" altLang="ja-JP" sz="2400" dirty="0" smtClean="0"/>
              <a:t>)</a:t>
            </a:r>
            <a:endParaRPr kumimoji="1" lang="ja-JP" altLang="en-US" sz="2400" dirty="0"/>
          </a:p>
        </p:txBody>
      </p:sp>
      <p:sp>
        <p:nvSpPr>
          <p:cNvPr id="7" name="フレーム 6"/>
          <p:cNvSpPr/>
          <p:nvPr/>
        </p:nvSpPr>
        <p:spPr>
          <a:xfrm>
            <a:off x="8049519" y="1203074"/>
            <a:ext cx="582437" cy="334188"/>
          </a:xfrm>
          <a:prstGeom prst="frame">
            <a:avLst>
              <a:gd name="adj1" fmla="val 18215"/>
            </a:avLst>
          </a:prstGeom>
          <a:solidFill>
            <a:srgbClr val="FF6600"/>
          </a:solidFill>
          <a:ln w="76200" cmpd="sng">
            <a:noFill/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411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0511"/>
            <a:ext cx="8229600" cy="699279"/>
          </a:xfrm>
        </p:spPr>
        <p:txBody>
          <a:bodyPr>
            <a:normAutofit fontScale="90000"/>
          </a:bodyPr>
          <a:lstStyle/>
          <a:p>
            <a:r>
              <a:rPr lang="ja-JP" altLang="en-US" sz="4000" dirty="0" smtClean="0"/>
              <a:t>小アンチル海溝　</a:t>
            </a:r>
            <a:r>
              <a:rPr lang="en-US" altLang="ja-JP" sz="4000" dirty="0" smtClean="0"/>
              <a:t>〜</a:t>
            </a:r>
            <a:r>
              <a:rPr lang="ja-JP" altLang="en-US" sz="4000" dirty="0" smtClean="0"/>
              <a:t>最近の研究から</a:t>
            </a:r>
            <a:r>
              <a:rPr lang="en-US" altLang="ja-JP" dirty="0" smtClean="0"/>
              <a:t>〜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9277" y="850457"/>
            <a:ext cx="8229600" cy="325473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lang="ja-JP" altLang="en-US" sz="2400" dirty="0" smtClean="0"/>
              <a:t>わずかな北向き</a:t>
            </a:r>
            <a:r>
              <a:rPr lang="en-US" altLang="ja-JP" sz="2400" dirty="0" smtClean="0"/>
              <a:t> (</a:t>
            </a:r>
            <a:r>
              <a:rPr lang="ja-JP" altLang="en-US" sz="2400" dirty="0" smtClean="0"/>
              <a:t>海溝軸に垂直</a:t>
            </a:r>
            <a:r>
              <a:rPr lang="en-US" altLang="ja-JP" sz="2400" dirty="0" smtClean="0"/>
              <a:t>) </a:t>
            </a:r>
            <a:r>
              <a:rPr lang="ja-JP" altLang="en-US" sz="2400" dirty="0" smtClean="0"/>
              <a:t>成分</a:t>
            </a:r>
            <a:endParaRPr lang="en-US" altLang="ja-JP" sz="2400" dirty="0" smtClean="0"/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ja-JP" altLang="en-US" dirty="0" smtClean="0"/>
              <a:t>沈み込む方向から推測される方向と逆向きの速度。</a:t>
            </a:r>
            <a:endParaRPr lang="en-US" altLang="ja-JP" dirty="0" smtClean="0"/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ja-JP" altLang="en-US" dirty="0" smtClean="0"/>
              <a:t>スラブの退却あるいはスラブが裂けている事が原因か</a:t>
            </a:r>
            <a:r>
              <a:rPr lang="en-US" altLang="ja-JP" dirty="0" smtClean="0"/>
              <a:t>?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l"/>
            </a:pPr>
            <a:r>
              <a:rPr kumimoji="1" lang="ja-JP" altLang="en-US" sz="2400" dirty="0" smtClean="0"/>
              <a:t>西向き</a:t>
            </a:r>
            <a:r>
              <a:rPr kumimoji="1" lang="en-US" altLang="ja-JP" sz="2400" dirty="0" smtClean="0"/>
              <a:t> (</a:t>
            </a:r>
            <a:r>
              <a:rPr kumimoji="1" lang="ja-JP" altLang="en-US" sz="2400" dirty="0" smtClean="0"/>
              <a:t>海溝軸</a:t>
            </a:r>
            <a:r>
              <a:rPr lang="ja-JP" altLang="en-US" sz="2400" dirty="0" smtClean="0"/>
              <a:t>に平行</a:t>
            </a:r>
            <a:r>
              <a:rPr lang="en-US" altLang="ja-JP" sz="2400" dirty="0" smtClean="0"/>
              <a:t>) </a:t>
            </a:r>
            <a:r>
              <a:rPr kumimoji="1" lang="ja-JP" altLang="en-US" sz="2400" dirty="0" smtClean="0"/>
              <a:t>成分</a:t>
            </a:r>
            <a:endParaRPr kumimoji="1" lang="en-US" altLang="ja-JP" sz="2400" dirty="0" smtClean="0"/>
          </a:p>
          <a:p>
            <a:pPr marL="800100" lvl="1" indent="-342900">
              <a:lnSpc>
                <a:spcPct val="150000"/>
              </a:lnSpc>
              <a:buFont typeface="Wingdings" charset="2"/>
              <a:buChar char="ü"/>
            </a:pPr>
            <a:r>
              <a:rPr lang="ja-JP" altLang="en-US" dirty="0" smtClean="0"/>
              <a:t>速度の大きさはプレート境界から離れるほど小さくなっている。</a:t>
            </a:r>
            <a:endParaRPr lang="en-US" altLang="ja-JP" dirty="0" smtClean="0"/>
          </a:p>
          <a:p>
            <a:pPr marL="800100" lvl="1" indent="-342900">
              <a:lnSpc>
                <a:spcPct val="150000"/>
              </a:lnSpc>
              <a:buFont typeface="Wingdings" charset="2"/>
              <a:buChar char="ü"/>
            </a:pPr>
            <a:r>
              <a:rPr lang="ja-JP" altLang="en-US" dirty="0" smtClean="0"/>
              <a:t>カリブプレートは東向きに動いているのに対して、バハマ付近で「ロック」されているのが原因か。</a:t>
            </a:r>
            <a:endParaRPr lang="en-US" altLang="ja-JP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2521631" y="4105194"/>
            <a:ext cx="5038585" cy="2633677"/>
            <a:chOff x="3765224" y="4105193"/>
            <a:chExt cx="5038585" cy="2633677"/>
          </a:xfrm>
        </p:grpSpPr>
        <p:pic>
          <p:nvPicPr>
            <p:cNvPr id="4" name="図 3" descr="Brink_and_Lopez-Venegas_2012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4798" t="42948" r="47384" b="41727"/>
            <a:stretch/>
          </p:blipFill>
          <p:spPr>
            <a:xfrm>
              <a:off x="4485608" y="4105194"/>
              <a:ext cx="4318201" cy="226434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5343770" y="6369538"/>
              <a:ext cx="2600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0000FF"/>
                  </a:solidFill>
                </a:rPr>
                <a:t>プレート境界からの距離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 rot="16200000">
              <a:off x="2881229" y="4989188"/>
              <a:ext cx="24143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0000FF"/>
                  </a:solidFill>
                </a:rPr>
                <a:t>カリブプレートに対する相対速度</a:t>
              </a:r>
              <a:r>
                <a:rPr lang="en-US" altLang="ja-JP" dirty="0" smtClean="0">
                  <a:solidFill>
                    <a:srgbClr val="0000FF"/>
                  </a:solidFill>
                </a:rPr>
                <a:t> (mm/y)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6847007" y="6381016"/>
            <a:ext cx="2192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Brink and Lopez-</a:t>
            </a:r>
            <a:r>
              <a:rPr lang="en-US" altLang="ja-JP" sz="1200" dirty="0" err="1"/>
              <a:t>Venegas</a:t>
            </a:r>
            <a:r>
              <a:rPr lang="en-US" altLang="ja-JP" sz="1200" dirty="0"/>
              <a:t> (2012</a:t>
            </a:r>
            <a:r>
              <a:rPr lang="en-US" altLang="ja-JP" sz="1200" dirty="0" smtClean="0"/>
              <a:t>)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694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1348" y="0"/>
            <a:ext cx="8229600" cy="620948"/>
          </a:xfrm>
        </p:spPr>
        <p:txBody>
          <a:bodyPr>
            <a:normAutofit/>
          </a:bodyPr>
          <a:lstStyle/>
          <a:p>
            <a:r>
              <a:rPr lang="ja-JP" altLang="en-US" sz="3200" dirty="0" smtClean="0"/>
              <a:t>参考</a:t>
            </a:r>
            <a:r>
              <a:rPr kumimoji="1" lang="ja-JP" altLang="en-US" sz="3200" dirty="0" smtClean="0"/>
              <a:t>文献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10632" y="620948"/>
            <a:ext cx="8370271" cy="674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sz="1600" dirty="0"/>
              <a:t>Brink, U. S. and Alberto M. Lopez</a:t>
            </a:r>
            <a:r>
              <a:rPr lang="en-US" altLang="ja-JP" sz="1600" dirty="0" smtClean="0"/>
              <a:t>-</a:t>
            </a:r>
            <a:r>
              <a:rPr lang="en-US" altLang="ja-JP" sz="1600" dirty="0" err="1" smtClean="0"/>
              <a:t>Venegas</a:t>
            </a:r>
            <a:r>
              <a:rPr lang="en-US" altLang="ja-JP" sz="1600" dirty="0"/>
              <a:t>, 2012. Plate interaction in the NE Caribbean </a:t>
            </a:r>
            <a:r>
              <a:rPr lang="en-US" altLang="ja-JP" sz="1600" dirty="0" err="1"/>
              <a:t>subduction</a:t>
            </a:r>
            <a:r>
              <a:rPr lang="en-US" altLang="ja-JP" sz="1600" dirty="0"/>
              <a:t> zone from continuous GPS </a:t>
            </a:r>
            <a:r>
              <a:rPr lang="en-US" altLang="ja-JP" sz="1600" dirty="0" err="1"/>
              <a:t>obserbations</a:t>
            </a:r>
            <a:r>
              <a:rPr lang="en-US" altLang="ja-JP" sz="1600" dirty="0"/>
              <a:t>, </a:t>
            </a:r>
            <a:r>
              <a:rPr lang="en-US" altLang="ja-JP" sz="1600" i="1" dirty="0" err="1"/>
              <a:t>Geophys</a:t>
            </a:r>
            <a:r>
              <a:rPr lang="en-US" altLang="ja-JP" sz="1600" i="1" dirty="0"/>
              <a:t>. Res. </a:t>
            </a:r>
            <a:r>
              <a:rPr lang="en-US" altLang="ja-JP" sz="1600" i="1" dirty="0" err="1"/>
              <a:t>Lett</a:t>
            </a:r>
            <a:r>
              <a:rPr lang="en-US" altLang="ja-JP" sz="1600" dirty="0"/>
              <a:t>, </a:t>
            </a:r>
            <a:r>
              <a:rPr lang="en-US" altLang="ja-JP" sz="1600" b="1" dirty="0"/>
              <a:t>39</a:t>
            </a:r>
            <a:r>
              <a:rPr lang="en-US" altLang="ja-JP" sz="1600" dirty="0"/>
              <a:t>, L10304</a:t>
            </a:r>
            <a:r>
              <a:rPr lang="en-US" altLang="ja-JP" sz="1600" dirty="0" smtClean="0"/>
              <a:t>.</a:t>
            </a:r>
            <a:endParaRPr lang="en-US" altLang="ja-JP" sz="1600" dirty="0"/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sz="1600" dirty="0" smtClean="0"/>
              <a:t>Fisher, R. L., 1961. Middle America Trench: Topography and Structure, </a:t>
            </a:r>
            <a:r>
              <a:rPr kumimoji="1" lang="en-US" altLang="ja-JP" sz="1600" i="1" dirty="0" smtClean="0"/>
              <a:t>Geol. Soc. America Bull</a:t>
            </a:r>
            <a:r>
              <a:rPr kumimoji="1" lang="en-US" altLang="ja-JP" sz="1600" dirty="0" smtClean="0"/>
              <a:t>., </a:t>
            </a:r>
            <a:r>
              <a:rPr kumimoji="1" lang="en-US" altLang="ja-JP" sz="1600" b="1" dirty="0" smtClean="0"/>
              <a:t>72</a:t>
            </a:r>
            <a:r>
              <a:rPr kumimoji="1" lang="en-US" altLang="ja-JP" sz="1600" dirty="0" smtClean="0"/>
              <a:t>, 703-719.</a:t>
            </a:r>
            <a:r>
              <a:rPr lang="en-US" altLang="ja-JP" sz="1600" dirty="0"/>
              <a:t> </a:t>
            </a:r>
            <a:endParaRPr lang="en-US" altLang="ja-JP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ja-JP" sz="1600" dirty="0" err="1" smtClean="0"/>
              <a:t>Karig</a:t>
            </a:r>
            <a:r>
              <a:rPr lang="en-US" altLang="ja-JP" sz="1600" dirty="0"/>
              <a:t>, D. E., R. K. Cardwell, G. F. Moore and D. G. Moore, 1978. Late Cenozoic </a:t>
            </a:r>
            <a:r>
              <a:rPr lang="en-US" altLang="ja-JP" sz="1600" dirty="0" err="1"/>
              <a:t>subduction</a:t>
            </a:r>
            <a:r>
              <a:rPr lang="en-US" altLang="ja-JP" sz="1600" dirty="0"/>
              <a:t> and continental margin truncation along the northern Middle America Trench, </a:t>
            </a:r>
            <a:r>
              <a:rPr lang="en-US" altLang="ja-JP" sz="1600" i="1" dirty="0"/>
              <a:t>Geol. Soc. America Bull</a:t>
            </a:r>
            <a:r>
              <a:rPr lang="en-US" altLang="ja-JP" sz="1600" dirty="0"/>
              <a:t>., </a:t>
            </a:r>
            <a:r>
              <a:rPr lang="en-US" altLang="ja-JP" sz="1600" b="1" dirty="0"/>
              <a:t>89</a:t>
            </a:r>
            <a:r>
              <a:rPr lang="en-US" altLang="ja-JP" sz="1600" dirty="0"/>
              <a:t>, 265-276</a:t>
            </a:r>
            <a:r>
              <a:rPr lang="en-US" altLang="ja-JP" sz="1600" dirty="0" smtClean="0"/>
              <a:t>.</a:t>
            </a:r>
            <a:r>
              <a:rPr lang="en-US" altLang="ja-JP" sz="1600" dirty="0"/>
              <a:t> </a:t>
            </a:r>
            <a:endParaRPr lang="en-US" altLang="ja-JP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ja-JP" sz="1600" dirty="0" err="1" smtClean="0"/>
              <a:t>Kearey</a:t>
            </a:r>
            <a:r>
              <a:rPr lang="en-US" altLang="ja-JP" sz="1600" dirty="0"/>
              <a:t>, P., G. Peter, G. K. Westbrook, 1975. Geophysical maps of the eastern Caribbean, </a:t>
            </a:r>
            <a:r>
              <a:rPr lang="en-US" altLang="ja-JP" sz="1600" i="1" dirty="0" err="1"/>
              <a:t>Jl</a:t>
            </a:r>
            <a:r>
              <a:rPr lang="en-US" altLang="ja-JP" sz="1600" i="1" dirty="0"/>
              <a:t> geol. Soc. </a:t>
            </a:r>
            <a:r>
              <a:rPr lang="en-US" altLang="ja-JP" sz="1600" dirty="0" err="1"/>
              <a:t>Lond</a:t>
            </a:r>
            <a:r>
              <a:rPr lang="en-US" altLang="ja-JP" sz="1600" dirty="0"/>
              <a:t>., </a:t>
            </a:r>
            <a:r>
              <a:rPr lang="en-US" altLang="ja-JP" sz="1600" b="1" dirty="0"/>
              <a:t>131</a:t>
            </a:r>
            <a:r>
              <a:rPr lang="en-US" altLang="ja-JP" sz="1600" dirty="0"/>
              <a:t>, 311-321</a:t>
            </a:r>
            <a:r>
              <a:rPr lang="en-US" altLang="ja-JP" sz="1600" dirty="0" smtClean="0"/>
              <a:t>.</a:t>
            </a:r>
            <a:r>
              <a:rPr lang="en-US" altLang="ja-JP" sz="1600" dirty="0"/>
              <a:t> </a:t>
            </a:r>
            <a:endParaRPr lang="en-US" altLang="ja-JP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ja-JP" sz="1600" dirty="0" err="1" smtClean="0"/>
              <a:t>Ranero</a:t>
            </a:r>
            <a:r>
              <a:rPr lang="en-US" altLang="ja-JP" sz="1600" dirty="0"/>
              <a:t>, C. R., J. P. Morgan, K. McIntosh and C. </a:t>
            </a:r>
            <a:r>
              <a:rPr lang="en-US" altLang="ja-JP" sz="1600" dirty="0" err="1"/>
              <a:t>Reichart</a:t>
            </a:r>
            <a:r>
              <a:rPr lang="en-US" altLang="ja-JP" sz="1600" dirty="0"/>
              <a:t>, 2003. Bending-related faulting and mantle </a:t>
            </a:r>
            <a:r>
              <a:rPr lang="en-US" altLang="ja-JP" sz="1600" dirty="0" err="1"/>
              <a:t>serpentinization</a:t>
            </a:r>
            <a:r>
              <a:rPr lang="en-US" altLang="ja-JP" sz="1600" dirty="0"/>
              <a:t> at the Middle America trench, </a:t>
            </a:r>
            <a:r>
              <a:rPr lang="en-US" altLang="ja-JP" sz="1600" i="1" dirty="0"/>
              <a:t>Nature</a:t>
            </a:r>
            <a:r>
              <a:rPr lang="en-US" altLang="ja-JP" sz="1600" dirty="0"/>
              <a:t>, </a:t>
            </a:r>
            <a:r>
              <a:rPr lang="en-US" altLang="ja-JP" sz="1600" b="1" dirty="0"/>
              <a:t>425</a:t>
            </a:r>
            <a:r>
              <a:rPr lang="en-US" altLang="ja-JP" sz="1600" dirty="0"/>
              <a:t>, 367-373</a:t>
            </a:r>
            <a:r>
              <a:rPr lang="en-US" altLang="ja-JP" sz="1600" dirty="0" smtClean="0"/>
              <a:t>.</a:t>
            </a:r>
            <a:r>
              <a:rPr lang="en-US" altLang="ja-JP" sz="1600" dirty="0"/>
              <a:t> </a:t>
            </a:r>
            <a:endParaRPr lang="en-US" altLang="ja-JP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ja-JP" sz="1600" dirty="0" smtClean="0"/>
              <a:t>Tatiana </a:t>
            </a:r>
            <a:r>
              <a:rPr lang="en-US" altLang="ja-JP" sz="1600" dirty="0" err="1"/>
              <a:t>Churikova</a:t>
            </a:r>
            <a:r>
              <a:rPr lang="en-US" altLang="ja-JP" sz="1600" dirty="0"/>
              <a:t>, 2008, Seeing through tectonic plates., </a:t>
            </a:r>
            <a:r>
              <a:rPr lang="en-US" altLang="ja-JP" sz="1600" i="1" dirty="0"/>
              <a:t>nature geoscience</a:t>
            </a:r>
            <a:r>
              <a:rPr lang="en-US" altLang="ja-JP" sz="1600" dirty="0"/>
              <a:t>, </a:t>
            </a:r>
            <a:r>
              <a:rPr lang="en-US" altLang="ja-JP" sz="1600" b="1" dirty="0"/>
              <a:t>1</a:t>
            </a:r>
            <a:r>
              <a:rPr lang="en-US" altLang="ja-JP" sz="1600" dirty="0"/>
              <a:t>, 350-351</a:t>
            </a:r>
            <a:r>
              <a:rPr lang="en-US" altLang="ja-JP" sz="1600" dirty="0" smtClean="0"/>
              <a:t>.</a:t>
            </a:r>
            <a:endParaRPr kumimoji="1" lang="en-US" altLang="ja-JP" sz="1600" dirty="0" smtClean="0"/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sz="1600" dirty="0" smtClean="0"/>
              <a:t>Westbrook, G. K. and M. Smith, 1983. Long </a:t>
            </a:r>
            <a:r>
              <a:rPr kumimoji="1" lang="en-US" altLang="ja-JP" sz="1600" dirty="0" err="1" smtClean="0"/>
              <a:t>decollements</a:t>
            </a:r>
            <a:r>
              <a:rPr kumimoji="1" lang="en-US" altLang="ja-JP" sz="1600" dirty="0" smtClean="0"/>
              <a:t> and mud volcanoes: Evidence from the Barbados Ridge Complex for the role of high pore-fluid pressure in the development of an </a:t>
            </a:r>
            <a:r>
              <a:rPr kumimoji="1" lang="en-US" altLang="ja-JP" sz="1600" dirty="0" err="1" smtClean="0"/>
              <a:t>accretionary</a:t>
            </a:r>
            <a:r>
              <a:rPr kumimoji="1" lang="en-US" altLang="ja-JP" sz="1600" dirty="0" smtClean="0"/>
              <a:t> complex, </a:t>
            </a:r>
            <a:r>
              <a:rPr kumimoji="1" lang="en-US" altLang="ja-JP" sz="1600" i="1" dirty="0" smtClean="0"/>
              <a:t>Geol. Soc. Am.</a:t>
            </a:r>
            <a:r>
              <a:rPr kumimoji="1" lang="en-US" altLang="ja-JP" sz="1600" dirty="0" smtClean="0"/>
              <a:t>, </a:t>
            </a:r>
            <a:r>
              <a:rPr kumimoji="1" lang="en-US" altLang="ja-JP" sz="1600" b="1" dirty="0" smtClean="0"/>
              <a:t>11</a:t>
            </a:r>
            <a:r>
              <a:rPr kumimoji="1" lang="en-US" altLang="ja-JP" sz="1600" dirty="0" smtClean="0"/>
              <a:t>, 279-283.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sz="1600" dirty="0"/>
              <a:t>White, W. M. and B. </a:t>
            </a:r>
            <a:r>
              <a:rPr lang="en-US" altLang="ja-JP" sz="1600" dirty="0" err="1"/>
              <a:t>Dupre</a:t>
            </a:r>
            <a:r>
              <a:rPr lang="en-US" altLang="ja-JP" sz="1600" dirty="0"/>
              <a:t>, 1985. </a:t>
            </a:r>
            <a:r>
              <a:rPr kumimoji="1" lang="en-US" altLang="ja-JP" sz="1600" dirty="0" smtClean="0"/>
              <a:t>Isotope and trace element geochemistry of sediments from the Barbados Ridge-</a:t>
            </a:r>
            <a:r>
              <a:rPr kumimoji="1" lang="en-US" altLang="ja-JP" sz="1600" dirty="0" err="1" smtClean="0"/>
              <a:t>Demerara</a:t>
            </a:r>
            <a:r>
              <a:rPr kumimoji="1" lang="en-US" altLang="ja-JP" sz="1600" dirty="0" smtClean="0"/>
              <a:t> Plain region, Atlantic Ocean, </a:t>
            </a:r>
            <a:r>
              <a:rPr kumimoji="1" lang="en-US" altLang="ja-JP" sz="1600" i="1" dirty="0" err="1" smtClean="0"/>
              <a:t>Geochim</a:t>
            </a:r>
            <a:r>
              <a:rPr lang="en-US" altLang="ja-JP" sz="1600" i="1" dirty="0" smtClean="0"/>
              <a:t>. </a:t>
            </a:r>
            <a:r>
              <a:rPr lang="en-US" altLang="ja-JP" sz="1600" i="1" dirty="0" err="1" smtClean="0"/>
              <a:t>Cosmochim</a:t>
            </a:r>
            <a:r>
              <a:rPr lang="en-US" altLang="ja-JP" sz="1600" i="1" dirty="0" smtClean="0"/>
              <a:t>. </a:t>
            </a:r>
            <a:r>
              <a:rPr lang="en-US" altLang="ja-JP" sz="1600" i="1" dirty="0" err="1" smtClean="0"/>
              <a:t>Acta</a:t>
            </a:r>
            <a:r>
              <a:rPr lang="en-US" altLang="ja-JP" sz="1600" i="1" dirty="0" smtClean="0"/>
              <a:t>.</a:t>
            </a:r>
            <a:r>
              <a:rPr lang="en-US" altLang="ja-JP" sz="1600" dirty="0" smtClean="0"/>
              <a:t>, </a:t>
            </a:r>
            <a:r>
              <a:rPr lang="en-US" altLang="ja-JP" sz="1600" b="1" dirty="0" smtClean="0"/>
              <a:t>49</a:t>
            </a:r>
            <a:r>
              <a:rPr lang="en-US" altLang="ja-JP" sz="1600" dirty="0" smtClean="0"/>
              <a:t>, 1875-1886.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sz="1600" dirty="0" err="1" smtClean="0"/>
              <a:t>Vinciane</a:t>
            </a:r>
            <a:r>
              <a:rPr lang="en-US" altLang="ja-JP" sz="1600" dirty="0" smtClean="0"/>
              <a:t> </a:t>
            </a:r>
            <a:r>
              <a:rPr lang="en-US" altLang="ja-JP" sz="1600" dirty="0" err="1" smtClean="0"/>
              <a:t>Debaille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Reigis</a:t>
            </a:r>
            <a:r>
              <a:rPr lang="en-US" altLang="ja-JP" sz="1600" dirty="0" smtClean="0"/>
              <a:t> </a:t>
            </a:r>
            <a:r>
              <a:rPr lang="en-US" altLang="ja-JP" sz="1600" dirty="0" err="1" smtClean="0"/>
              <a:t>Doucelance</a:t>
            </a:r>
            <a:r>
              <a:rPr lang="en-US" altLang="ja-JP" sz="1600" dirty="0" smtClean="0"/>
              <a:t>, Dominique Weis, Pierre </a:t>
            </a:r>
            <a:r>
              <a:rPr lang="en-US" altLang="ja-JP" sz="1600" dirty="0" err="1" smtClean="0"/>
              <a:t>Schiano</a:t>
            </a:r>
            <a:r>
              <a:rPr lang="en-US" altLang="ja-JP" sz="1600" dirty="0" smtClean="0"/>
              <a:t>, 2006. Multi-stage mixing in </a:t>
            </a:r>
            <a:r>
              <a:rPr lang="en-US" altLang="ja-JP" sz="1600" dirty="0" err="1" smtClean="0"/>
              <a:t>subduction</a:t>
            </a:r>
            <a:r>
              <a:rPr lang="en-US" altLang="ja-JP" sz="1600" dirty="0" smtClean="0"/>
              <a:t> zone: Application to </a:t>
            </a:r>
            <a:r>
              <a:rPr lang="en-US" altLang="ja-JP" sz="1600" dirty="0" err="1" smtClean="0"/>
              <a:t>Merapi</a:t>
            </a:r>
            <a:r>
              <a:rPr lang="en-US" altLang="ja-JP" sz="1600" dirty="0" smtClean="0"/>
              <a:t> volcano (Java island, </a:t>
            </a:r>
            <a:r>
              <a:rPr lang="en-US" altLang="ja-JP" sz="1600" dirty="0" err="1" smtClean="0"/>
              <a:t>Sunda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Sunda</a:t>
            </a:r>
            <a:r>
              <a:rPr lang="en-US" altLang="ja-JP" sz="1600" dirty="0" smtClean="0"/>
              <a:t> arc)., </a:t>
            </a:r>
            <a:r>
              <a:rPr lang="en-US" altLang="ja-JP" sz="1600" i="1" dirty="0" err="1" smtClean="0"/>
              <a:t>Geochimica</a:t>
            </a:r>
            <a:r>
              <a:rPr lang="en-US" altLang="ja-JP" sz="1600" i="1" dirty="0" smtClean="0"/>
              <a:t> et </a:t>
            </a:r>
            <a:r>
              <a:rPr lang="en-US" altLang="ja-JP" sz="1600" i="1" dirty="0" err="1" smtClean="0"/>
              <a:t>Cosmochimica</a:t>
            </a:r>
            <a:r>
              <a:rPr lang="en-US" altLang="ja-JP" sz="1600" i="1" dirty="0" smtClean="0"/>
              <a:t> </a:t>
            </a:r>
            <a:r>
              <a:rPr lang="en-US" altLang="ja-JP" sz="1600" i="1" dirty="0" err="1" smtClean="0"/>
              <a:t>Acta</a:t>
            </a:r>
            <a:r>
              <a:rPr lang="en-US" altLang="ja-JP" sz="1600" dirty="0" smtClean="0"/>
              <a:t>, </a:t>
            </a:r>
            <a:r>
              <a:rPr lang="en-US" altLang="ja-JP" sz="1600" b="1" dirty="0" smtClean="0"/>
              <a:t>70</a:t>
            </a:r>
            <a:r>
              <a:rPr lang="en-US" altLang="ja-JP" sz="1600" dirty="0" smtClean="0"/>
              <a:t>, 723-741.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sz="1600" dirty="0" smtClean="0"/>
              <a:t> </a:t>
            </a:r>
            <a:r>
              <a:rPr lang="en-US" altLang="ja-JP" sz="1600" dirty="0"/>
              <a:t>Von </a:t>
            </a:r>
            <a:r>
              <a:rPr lang="en-US" altLang="ja-JP" sz="1600" dirty="0" err="1"/>
              <a:t>Houene</a:t>
            </a:r>
            <a:r>
              <a:rPr lang="en-US" altLang="ja-JP" sz="1600" dirty="0"/>
              <a:t> R. and S. </a:t>
            </a:r>
            <a:r>
              <a:rPr lang="en-US" altLang="ja-JP" sz="1600" dirty="0" err="1"/>
              <a:t>Lallemand</a:t>
            </a:r>
            <a:r>
              <a:rPr lang="en-US" altLang="ja-JP" sz="1600" dirty="0"/>
              <a:t>,  1990. Tectonic erosion along the Japan and Peru convergent margins., </a:t>
            </a:r>
            <a:r>
              <a:rPr lang="en-US" altLang="ja-JP" sz="1600" i="1" dirty="0"/>
              <a:t>Geol. Soc. America Bull</a:t>
            </a:r>
            <a:r>
              <a:rPr lang="en-US" altLang="ja-JP" sz="1600" dirty="0"/>
              <a:t>., </a:t>
            </a:r>
            <a:r>
              <a:rPr lang="en-US" altLang="ja-JP" sz="1600" b="1" dirty="0"/>
              <a:t>102</a:t>
            </a:r>
            <a:r>
              <a:rPr lang="en-US" altLang="ja-JP" sz="1600" dirty="0"/>
              <a:t>, 704-720. </a:t>
            </a:r>
            <a:endParaRPr lang="en-US" altLang="ja-JP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ja-JP" altLang="en-US" sz="1600" dirty="0" smtClean="0"/>
              <a:t>木村</a:t>
            </a:r>
            <a:r>
              <a:rPr lang="en-US" altLang="ja-JP" sz="1600" dirty="0"/>
              <a:t>, 2002. </a:t>
            </a:r>
            <a:r>
              <a:rPr lang="ja-JP" altLang="en-US" sz="1600" i="1" dirty="0"/>
              <a:t>プレート収束帯のテクトニクス学</a:t>
            </a:r>
            <a:r>
              <a:rPr lang="en-US" altLang="ja-JP" sz="1600" dirty="0"/>
              <a:t>, </a:t>
            </a:r>
            <a:r>
              <a:rPr lang="ja-JP" altLang="en-US" sz="1600" dirty="0"/>
              <a:t>東京大学出版</a:t>
            </a:r>
            <a:r>
              <a:rPr lang="en-US" altLang="ja-JP" sz="1600" dirty="0" smtClean="0"/>
              <a:t>.</a:t>
            </a:r>
            <a:endParaRPr lang="en-US" altLang="ja-JP" sz="1600" dirty="0"/>
          </a:p>
          <a:p>
            <a:pPr marL="342900" indent="-342900">
              <a:buFont typeface="+mj-lt"/>
              <a:buAutoNum type="arabicPeriod"/>
            </a:pPr>
            <a:r>
              <a:rPr lang="ja-JP" altLang="en-US" sz="1600" dirty="0" smtClean="0"/>
              <a:t>周藤</a:t>
            </a:r>
            <a:r>
              <a:rPr lang="en-US" altLang="ja-JP" sz="1600" dirty="0" smtClean="0"/>
              <a:t>, </a:t>
            </a:r>
            <a:r>
              <a:rPr lang="ja-JP" altLang="en-US" sz="1600" dirty="0" smtClean="0"/>
              <a:t>小山内</a:t>
            </a:r>
            <a:r>
              <a:rPr lang="en-US" altLang="ja-JP" sz="1600" dirty="0" smtClean="0"/>
              <a:t>, 2002. </a:t>
            </a:r>
            <a:r>
              <a:rPr lang="ja-JP" altLang="en-US" sz="1600" i="1" dirty="0" smtClean="0"/>
              <a:t>解析岩石学　成因的岩石学へのガイド</a:t>
            </a:r>
            <a:r>
              <a:rPr lang="en-US" altLang="ja-JP" sz="1600" dirty="0" smtClean="0"/>
              <a:t>, </a:t>
            </a:r>
            <a:r>
              <a:rPr lang="ja-JP" altLang="en-US" sz="1600" dirty="0" smtClean="0"/>
              <a:t>共立出版</a:t>
            </a:r>
            <a:endParaRPr lang="en-US" altLang="ja-JP" sz="1600" dirty="0" smtClean="0"/>
          </a:p>
          <a:p>
            <a:pPr marL="342900" indent="-342900">
              <a:buFont typeface="+mj-lt"/>
              <a:buAutoNum type="arabicPeriod"/>
            </a:pP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495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77861" t="32915" r="3751" b="33607"/>
          <a:stretch>
            <a:fillRect/>
          </a:stretch>
        </p:blipFill>
        <p:spPr bwMode="auto">
          <a:xfrm>
            <a:off x="39768" y="0"/>
            <a:ext cx="9036496" cy="685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ドーナツ 3"/>
          <p:cNvSpPr/>
          <p:nvPr/>
        </p:nvSpPr>
        <p:spPr>
          <a:xfrm rot="7035330">
            <a:off x="1175075" y="1426380"/>
            <a:ext cx="618782" cy="2293097"/>
          </a:xfrm>
          <a:prstGeom prst="donut">
            <a:avLst>
              <a:gd name="adj" fmla="val 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6632"/>
            <a:ext cx="3456384" cy="259993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6" name="ドーナツ 5"/>
          <p:cNvSpPr/>
          <p:nvPr/>
        </p:nvSpPr>
        <p:spPr>
          <a:xfrm rot="7204686">
            <a:off x="3537267" y="2656203"/>
            <a:ext cx="618782" cy="1902924"/>
          </a:xfrm>
          <a:prstGeom prst="donut">
            <a:avLst>
              <a:gd name="adj" fmla="val 0"/>
            </a:avLst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51720" y="1556792"/>
            <a:ext cx="3403496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・前弧域が急斜面・狭い（後解説）</a:t>
            </a:r>
            <a:endParaRPr lang="en-US" altLang="ja-JP" dirty="0" smtClean="0"/>
          </a:p>
          <a:p>
            <a:r>
              <a:rPr kumimoji="1" lang="ja-JP" altLang="en-US" dirty="0" smtClean="0"/>
              <a:t>・メキシコの火山列と海溝が斜交</a:t>
            </a:r>
            <a:endParaRPr kumimoji="1" lang="en-US" altLang="ja-JP" dirty="0" smtClean="0"/>
          </a:p>
          <a:p>
            <a:r>
              <a:rPr lang="ja-JP" altLang="en-US" dirty="0" smtClean="0"/>
              <a:t>・付加体　有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7544" y="3861048"/>
            <a:ext cx="3114254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・海洋プレートの凸凹が少ない</a:t>
            </a:r>
            <a:endParaRPr lang="en-US" altLang="ja-JP" dirty="0" smtClean="0"/>
          </a:p>
          <a:p>
            <a:r>
              <a:rPr lang="ja-JP" altLang="en-US" dirty="0" smtClean="0"/>
              <a:t>・正断層による</a:t>
            </a:r>
            <a:endParaRPr lang="en-US" altLang="ja-JP" dirty="0" smtClean="0"/>
          </a:p>
          <a:p>
            <a:r>
              <a:rPr lang="ja-JP" altLang="en-US" dirty="0" smtClean="0"/>
              <a:t>　造構性侵食作用（後解説）</a:t>
            </a:r>
            <a:endParaRPr kumimoji="1" lang="ja-JP" altLang="en-US" dirty="0"/>
          </a:p>
        </p:txBody>
      </p:sp>
      <p:sp>
        <p:nvSpPr>
          <p:cNvPr id="9" name="ドーナツ 8"/>
          <p:cNvSpPr/>
          <p:nvPr/>
        </p:nvSpPr>
        <p:spPr>
          <a:xfrm rot="7165547">
            <a:off x="5343147" y="3974843"/>
            <a:ext cx="376126" cy="1329019"/>
          </a:xfrm>
          <a:prstGeom prst="donut">
            <a:avLst>
              <a:gd name="adj" fmla="val 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59832" y="5445224"/>
            <a:ext cx="3058349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・上盤プレートに火山活動　無</a:t>
            </a:r>
            <a:endParaRPr lang="en-US" altLang="ja-JP" dirty="0" smtClean="0"/>
          </a:p>
          <a:p>
            <a:r>
              <a:rPr lang="ja-JP" altLang="en-US" dirty="0" smtClean="0"/>
              <a:t>・海山、海台沈み込みによる</a:t>
            </a:r>
            <a:endParaRPr lang="en-US" altLang="ja-JP" dirty="0" smtClean="0"/>
          </a:p>
          <a:p>
            <a:r>
              <a:rPr lang="ja-JP" altLang="en-US" dirty="0" smtClean="0"/>
              <a:t>　造構性侵食作用（後解説）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6236322" y="2961452"/>
            <a:ext cx="2869577" cy="3848496"/>
            <a:chOff x="6236322" y="2961452"/>
            <a:chExt cx="2869577" cy="384849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5746863" y="3450911"/>
              <a:ext cx="3848496" cy="2869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ドーナツ 11"/>
            <p:cNvSpPr/>
            <p:nvPr/>
          </p:nvSpPr>
          <p:spPr>
            <a:xfrm rot="1380508">
              <a:off x="6732240" y="3356992"/>
              <a:ext cx="720080" cy="936104"/>
            </a:xfrm>
            <a:prstGeom prst="donut">
              <a:avLst>
                <a:gd name="adj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ドーナツ 12"/>
            <p:cNvSpPr/>
            <p:nvPr/>
          </p:nvSpPr>
          <p:spPr>
            <a:xfrm rot="1380508">
              <a:off x="6644324" y="4389985"/>
              <a:ext cx="1060505" cy="1239804"/>
            </a:xfrm>
            <a:prstGeom prst="donut">
              <a:avLst>
                <a:gd name="adj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ドーナツ 13"/>
            <p:cNvSpPr/>
            <p:nvPr/>
          </p:nvSpPr>
          <p:spPr>
            <a:xfrm rot="1380508">
              <a:off x="7603193" y="5375832"/>
              <a:ext cx="806305" cy="936104"/>
            </a:xfrm>
            <a:prstGeom prst="donut">
              <a:avLst>
                <a:gd name="adj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2051720" y="1124744"/>
            <a:ext cx="211788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メキシコ沖中米海溝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7544" y="3429000"/>
            <a:ext cx="236314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グアテマラ沖中米海溝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059832" y="5013176"/>
            <a:ext cx="227017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コスタリカ沖中米海溝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11841" y="2653674"/>
            <a:ext cx="99310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木村</a:t>
            </a:r>
            <a:r>
              <a:rPr lang="en-US" altLang="ja-JP" sz="1400" dirty="0" smtClean="0"/>
              <a:t>, 2002</a:t>
            </a:r>
            <a:endParaRPr kumimoji="1" lang="ja-JP" altLang="en-US" sz="1400" dirty="0"/>
          </a:p>
        </p:txBody>
      </p:sp>
      <p:sp>
        <p:nvSpPr>
          <p:cNvPr id="23" name="タイトル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243217" y="6502171"/>
            <a:ext cx="99310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木村</a:t>
            </a:r>
            <a:r>
              <a:rPr lang="en-US" altLang="ja-JP" sz="1400" dirty="0" smtClean="0"/>
              <a:t>, 2002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013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77861" t="32915" r="3751" b="33607"/>
          <a:stretch>
            <a:fillRect/>
          </a:stretch>
        </p:blipFill>
        <p:spPr bwMode="auto">
          <a:xfrm>
            <a:off x="39768" y="0"/>
            <a:ext cx="9036496" cy="685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5328592" cy="40082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5" name="ドーナツ 4"/>
          <p:cNvSpPr/>
          <p:nvPr/>
        </p:nvSpPr>
        <p:spPr>
          <a:xfrm rot="6485572">
            <a:off x="6164984" y="4128589"/>
            <a:ext cx="907490" cy="1387491"/>
          </a:xfrm>
          <a:prstGeom prst="donut">
            <a:avLst>
              <a:gd name="adj" fmla="val 806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35696" y="5229200"/>
            <a:ext cx="4615366" cy="1477328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・トランスフォーム断層</a:t>
            </a:r>
            <a:endParaRPr lang="en-US" altLang="ja-JP" dirty="0" smtClean="0"/>
          </a:p>
          <a:p>
            <a:r>
              <a:rPr kumimoji="1" lang="ja-JP" altLang="en-US" dirty="0" smtClean="0"/>
              <a:t>・地殻内地震が活発</a:t>
            </a:r>
            <a:endParaRPr lang="en-US" altLang="ja-JP" dirty="0" smtClean="0"/>
          </a:p>
          <a:p>
            <a:r>
              <a:rPr lang="ja-JP" altLang="en-US" dirty="0" smtClean="0"/>
              <a:t>　</a:t>
            </a:r>
            <a:r>
              <a:rPr lang="en-US" altLang="ja-JP" dirty="0" smtClean="0">
                <a:sym typeface="Wingdings" pitchFamily="2" charset="2"/>
              </a:rPr>
              <a:t></a:t>
            </a:r>
            <a:r>
              <a:rPr lang="ja-JP" altLang="en-US" dirty="0" smtClean="0">
                <a:sym typeface="Wingdings" pitchFamily="2" charset="2"/>
              </a:rPr>
              <a:t>島弧が南米プレートに衝突</a:t>
            </a:r>
            <a:endParaRPr kumimoji="1" lang="en-US" altLang="ja-JP" dirty="0" smtClean="0"/>
          </a:p>
          <a:p>
            <a:r>
              <a:rPr lang="ja-JP" altLang="en-US" dirty="0" smtClean="0"/>
              <a:t>・パナマブロック北に凸</a:t>
            </a:r>
            <a:endParaRPr lang="en-US" altLang="ja-JP" dirty="0" smtClean="0"/>
          </a:p>
          <a:p>
            <a:r>
              <a:rPr lang="ja-JP" altLang="en-US" dirty="0" smtClean="0"/>
              <a:t>　</a:t>
            </a:r>
            <a:r>
              <a:rPr lang="en-US" altLang="ja-JP" dirty="0" smtClean="0">
                <a:sym typeface="Wingdings" pitchFamily="2" charset="2"/>
              </a:rPr>
              <a:t></a:t>
            </a:r>
            <a:r>
              <a:rPr lang="ja-JP" altLang="en-US" dirty="0" smtClean="0">
                <a:sym typeface="Wingdings" pitchFamily="2" charset="2"/>
              </a:rPr>
              <a:t>北パナマ変成帯の内部に褶曲、衝上断層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31640" y="4509120"/>
            <a:ext cx="371928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パナマブロック、パナマ沖中米海溝</a:t>
            </a:r>
            <a:r>
              <a:rPr lang="ja-JP" altLang="en-US" dirty="0" smtClean="0"/>
              <a:t>、</a:t>
            </a:r>
            <a:endParaRPr kumimoji="1" lang="en-US" altLang="ja-JP" dirty="0" smtClean="0"/>
          </a:p>
          <a:p>
            <a:r>
              <a:rPr lang="ja-JP" altLang="en-US" dirty="0" smtClean="0"/>
              <a:t>北パナマ変成帯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055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南北アメリカ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74487" y="0"/>
            <a:ext cx="2469513" cy="2823343"/>
          </a:xfrm>
          <a:prstGeom prst="rect">
            <a:avLst/>
          </a:prstGeom>
        </p:spPr>
      </p:pic>
      <p:pic>
        <p:nvPicPr>
          <p:cNvPr id="9" name="図 8" descr="Fisher_196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18594" t="10057" r="24640" b="17120"/>
          <a:stretch/>
        </p:blipFill>
        <p:spPr>
          <a:xfrm rot="5400000">
            <a:off x="1789865" y="-27208"/>
            <a:ext cx="3780697" cy="6765883"/>
          </a:xfrm>
          <a:prstGeom prst="rect">
            <a:avLst/>
          </a:prstGeom>
          <a:ln w="57150" cmpd="sng">
            <a:solidFill>
              <a:srgbClr val="FFFF00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143846"/>
            <a:ext cx="5864577" cy="449732"/>
          </a:xfrm>
        </p:spPr>
        <p:txBody>
          <a:bodyPr>
            <a:noAutofit/>
          </a:bodyPr>
          <a:lstStyle/>
          <a:p>
            <a:r>
              <a:rPr kumimoji="1" lang="ja-JP" altLang="en-US" sz="3600" dirty="0" smtClean="0"/>
              <a:t>中米海溝　</a:t>
            </a:r>
            <a:r>
              <a:rPr kumimoji="1" lang="en-US" altLang="ja-JP" sz="3600" dirty="0" smtClean="0"/>
              <a:t>〜</a:t>
            </a:r>
            <a:r>
              <a:rPr kumimoji="1" lang="ja-JP" altLang="en-US" sz="3600" dirty="0" smtClean="0"/>
              <a:t>地形</a:t>
            </a:r>
            <a:r>
              <a:rPr kumimoji="1" lang="en-US" altLang="ja-JP" sz="3600" dirty="0" smtClean="0"/>
              <a:t>〜</a:t>
            </a:r>
            <a:endParaRPr kumimoji="1" lang="ja-JP" altLang="en-US" sz="3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7274" y="681855"/>
            <a:ext cx="3601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音波探査と地震波から地形および</a:t>
            </a:r>
            <a:endParaRPr kumimoji="1" lang="en-US" altLang="ja-JP" dirty="0" smtClean="0"/>
          </a:p>
          <a:p>
            <a:r>
              <a:rPr kumimoji="1" lang="ja-JP" altLang="en-US" dirty="0" smtClean="0"/>
              <a:t>地下構造を推定</a:t>
            </a:r>
            <a:r>
              <a:rPr kumimoji="1" lang="en-US" altLang="ja-JP" dirty="0" smtClean="0"/>
              <a:t> (Fisher,</a:t>
            </a:r>
            <a:r>
              <a:rPr lang="en-US" altLang="ja-JP" dirty="0"/>
              <a:t> </a:t>
            </a:r>
            <a:r>
              <a:rPr kumimoji="1" lang="en-US" altLang="ja-JP" dirty="0" smtClean="0"/>
              <a:t>1961)</a:t>
            </a:r>
            <a:r>
              <a:rPr kumimoji="1" lang="ja-JP" altLang="en-US" dirty="0" smtClean="0"/>
              <a:t>。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7274" y="5482981"/>
            <a:ext cx="69942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kumimoji="1" lang="ja-JP" altLang="en-US" sz="2000" dirty="0" smtClean="0">
                <a:solidFill>
                  <a:srgbClr val="FF0000"/>
                </a:solidFill>
              </a:rPr>
              <a:t>浅発地震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 (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深さ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 0-70 km)</a:t>
            </a:r>
            <a:r>
              <a:rPr kumimoji="1" lang="en-US" altLang="ja-JP" sz="2000" dirty="0" smtClean="0">
                <a:solidFill>
                  <a:srgbClr val="FFFF00"/>
                </a:solidFill>
              </a:rPr>
              <a:t>  </a:t>
            </a:r>
            <a:r>
              <a:rPr kumimoji="1" lang="ja-JP" altLang="en-US" sz="2000" dirty="0" smtClean="0">
                <a:solidFill>
                  <a:srgbClr val="FFFF00"/>
                </a:solidFill>
              </a:rPr>
              <a:t>　</a:t>
            </a:r>
            <a:r>
              <a:rPr kumimoji="1" lang="ja-JP" altLang="en-US" sz="2000" dirty="0" smtClean="0"/>
              <a:t>海溝の陸側で発生</a:t>
            </a:r>
            <a:endParaRPr kumimoji="1" lang="en-US" altLang="ja-JP" sz="2000" dirty="0" smtClean="0"/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ja-JP" altLang="en-US" sz="2000" dirty="0" smtClean="0">
                <a:solidFill>
                  <a:srgbClr val="008000"/>
                </a:solidFill>
              </a:rPr>
              <a:t>中程度の深さの地震</a:t>
            </a:r>
            <a:r>
              <a:rPr lang="en-US" altLang="ja-JP" sz="2000" dirty="0" smtClean="0">
                <a:solidFill>
                  <a:srgbClr val="008000"/>
                </a:solidFill>
              </a:rPr>
              <a:t> (</a:t>
            </a:r>
            <a:r>
              <a:rPr lang="ja-JP" altLang="en-US" sz="2000" dirty="0" smtClean="0">
                <a:solidFill>
                  <a:srgbClr val="008000"/>
                </a:solidFill>
              </a:rPr>
              <a:t>深さ</a:t>
            </a:r>
            <a:r>
              <a:rPr lang="en-US" altLang="ja-JP" sz="2000" dirty="0" smtClean="0">
                <a:solidFill>
                  <a:srgbClr val="008000"/>
                </a:solidFill>
              </a:rPr>
              <a:t> 70-300 km)</a:t>
            </a:r>
            <a:r>
              <a:rPr lang="ja-JP" altLang="en-US" sz="2000" dirty="0" smtClean="0">
                <a:solidFill>
                  <a:srgbClr val="008000"/>
                </a:solidFill>
              </a:rPr>
              <a:t>　</a:t>
            </a:r>
            <a:r>
              <a:rPr lang="ja-JP" altLang="en-US" sz="2000" dirty="0" smtClean="0"/>
              <a:t>地上の火山帯で発生</a:t>
            </a:r>
            <a:endParaRPr lang="en-US" altLang="ja-JP" sz="2000" dirty="0" smtClean="0"/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ja-JP" altLang="en-US" sz="2000" dirty="0" smtClean="0"/>
              <a:t>深発地震はなし</a:t>
            </a:r>
            <a:endParaRPr kumimoji="1" lang="ja-JP" altLang="en-US" sz="2000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7159038" y="5453605"/>
            <a:ext cx="1948719" cy="707886"/>
            <a:chOff x="7159038" y="5453605"/>
            <a:chExt cx="1948719" cy="707886"/>
          </a:xfrm>
        </p:grpSpPr>
        <p:sp>
          <p:nvSpPr>
            <p:cNvPr id="7" name="右矢印 6"/>
            <p:cNvSpPr/>
            <p:nvPr/>
          </p:nvSpPr>
          <p:spPr>
            <a:xfrm>
              <a:off x="7159038" y="5639739"/>
              <a:ext cx="301033" cy="31044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7394227" y="5453605"/>
              <a:ext cx="17135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/>
                <a:t>島弧ー海溝系</a:t>
              </a:r>
              <a:endParaRPr lang="en-US" altLang="ja-JP" sz="2000" dirty="0" smtClean="0"/>
            </a:p>
            <a:p>
              <a:r>
                <a:rPr kumimoji="1" lang="ja-JP" altLang="en-US" sz="2000" dirty="0" smtClean="0"/>
                <a:t>との類似</a:t>
              </a:r>
              <a:endParaRPr kumimoji="1" lang="ja-JP" altLang="en-US" sz="2000" dirty="0"/>
            </a:p>
          </p:txBody>
        </p:sp>
      </p:grpSp>
      <p:sp>
        <p:nvSpPr>
          <p:cNvPr id="12" name="フレーム 11"/>
          <p:cNvSpPr/>
          <p:nvPr/>
        </p:nvSpPr>
        <p:spPr>
          <a:xfrm>
            <a:off x="7291496" y="964368"/>
            <a:ext cx="691153" cy="392400"/>
          </a:xfrm>
          <a:prstGeom prst="frame">
            <a:avLst>
              <a:gd name="adj1" fmla="val 14556"/>
            </a:avLst>
          </a:prstGeom>
          <a:solidFill>
            <a:srgbClr val="FFFF00"/>
          </a:solidFill>
          <a:ln w="76200" cmpd="sng">
            <a:noFill/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2029180" y="1846385"/>
            <a:ext cx="4242666" cy="2647461"/>
          </a:xfrm>
          <a:custGeom>
            <a:avLst/>
            <a:gdLst>
              <a:gd name="connsiteX0" fmla="*/ 2820 w 4242666"/>
              <a:gd name="connsiteY0" fmla="*/ 0 h 2647461"/>
              <a:gd name="connsiteX1" fmla="*/ 2820 w 4242666"/>
              <a:gd name="connsiteY1" fmla="*/ 166077 h 2647461"/>
              <a:gd name="connsiteX2" fmla="*/ 32128 w 4242666"/>
              <a:gd name="connsiteY2" fmla="*/ 244230 h 2647461"/>
              <a:gd name="connsiteX3" fmla="*/ 100512 w 4242666"/>
              <a:gd name="connsiteY3" fmla="*/ 390769 h 2647461"/>
              <a:gd name="connsiteX4" fmla="*/ 247051 w 4242666"/>
              <a:gd name="connsiteY4" fmla="*/ 556846 h 2647461"/>
              <a:gd name="connsiteX5" fmla="*/ 452205 w 4242666"/>
              <a:gd name="connsiteY5" fmla="*/ 693615 h 2647461"/>
              <a:gd name="connsiteX6" fmla="*/ 618282 w 4242666"/>
              <a:gd name="connsiteY6" fmla="*/ 820615 h 2647461"/>
              <a:gd name="connsiteX7" fmla="*/ 813666 w 4242666"/>
              <a:gd name="connsiteY7" fmla="*/ 908538 h 2647461"/>
              <a:gd name="connsiteX8" fmla="*/ 1067666 w 4242666"/>
              <a:gd name="connsiteY8" fmla="*/ 1016000 h 2647461"/>
              <a:gd name="connsiteX9" fmla="*/ 1429128 w 4242666"/>
              <a:gd name="connsiteY9" fmla="*/ 1133230 h 2647461"/>
              <a:gd name="connsiteX10" fmla="*/ 1585435 w 4242666"/>
              <a:gd name="connsiteY10" fmla="*/ 1201615 h 2647461"/>
              <a:gd name="connsiteX11" fmla="*/ 1751512 w 4242666"/>
              <a:gd name="connsiteY11" fmla="*/ 1240692 h 2647461"/>
              <a:gd name="connsiteX12" fmla="*/ 1829666 w 4242666"/>
              <a:gd name="connsiteY12" fmla="*/ 1240692 h 2647461"/>
              <a:gd name="connsiteX13" fmla="*/ 1995743 w 4242666"/>
              <a:gd name="connsiteY13" fmla="*/ 1240692 h 2647461"/>
              <a:gd name="connsiteX14" fmla="*/ 2073897 w 4242666"/>
              <a:gd name="connsiteY14" fmla="*/ 1279769 h 2647461"/>
              <a:gd name="connsiteX15" fmla="*/ 2171589 w 4242666"/>
              <a:gd name="connsiteY15" fmla="*/ 1367692 h 2647461"/>
              <a:gd name="connsiteX16" fmla="*/ 2591666 w 4242666"/>
              <a:gd name="connsiteY16" fmla="*/ 1582615 h 2647461"/>
              <a:gd name="connsiteX17" fmla="*/ 2904282 w 4242666"/>
              <a:gd name="connsiteY17" fmla="*/ 1748692 h 2647461"/>
              <a:gd name="connsiteX18" fmla="*/ 3148512 w 4242666"/>
              <a:gd name="connsiteY18" fmla="*/ 1875692 h 2647461"/>
              <a:gd name="connsiteX19" fmla="*/ 3685820 w 4242666"/>
              <a:gd name="connsiteY19" fmla="*/ 2178538 h 2647461"/>
              <a:gd name="connsiteX20" fmla="*/ 3890974 w 4242666"/>
              <a:gd name="connsiteY20" fmla="*/ 2403230 h 2647461"/>
              <a:gd name="connsiteX21" fmla="*/ 4154743 w 4242666"/>
              <a:gd name="connsiteY21" fmla="*/ 2549769 h 2647461"/>
              <a:gd name="connsiteX22" fmla="*/ 4242666 w 4242666"/>
              <a:gd name="connsiteY22" fmla="*/ 2647461 h 26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42666" h="2647461">
                <a:moveTo>
                  <a:pt x="2820" y="0"/>
                </a:moveTo>
                <a:cubicBezTo>
                  <a:pt x="377" y="62686"/>
                  <a:pt x="-2065" y="125372"/>
                  <a:pt x="2820" y="166077"/>
                </a:cubicBezTo>
                <a:cubicBezTo>
                  <a:pt x="7705" y="206782"/>
                  <a:pt x="15846" y="206782"/>
                  <a:pt x="32128" y="244230"/>
                </a:cubicBezTo>
                <a:cubicBezTo>
                  <a:pt x="48410" y="281678"/>
                  <a:pt x="64692" y="338666"/>
                  <a:pt x="100512" y="390769"/>
                </a:cubicBezTo>
                <a:cubicBezTo>
                  <a:pt x="136332" y="442872"/>
                  <a:pt x="188436" y="506372"/>
                  <a:pt x="247051" y="556846"/>
                </a:cubicBezTo>
                <a:cubicBezTo>
                  <a:pt x="305666" y="607320"/>
                  <a:pt x="390333" y="649654"/>
                  <a:pt x="452205" y="693615"/>
                </a:cubicBezTo>
                <a:cubicBezTo>
                  <a:pt x="514077" y="737576"/>
                  <a:pt x="558038" y="784794"/>
                  <a:pt x="618282" y="820615"/>
                </a:cubicBezTo>
                <a:cubicBezTo>
                  <a:pt x="678526" y="856436"/>
                  <a:pt x="738769" y="875974"/>
                  <a:pt x="813666" y="908538"/>
                </a:cubicBezTo>
                <a:cubicBezTo>
                  <a:pt x="888563" y="941102"/>
                  <a:pt x="965089" y="978551"/>
                  <a:pt x="1067666" y="1016000"/>
                </a:cubicBezTo>
                <a:cubicBezTo>
                  <a:pt x="1170243" y="1053449"/>
                  <a:pt x="1342833" y="1102294"/>
                  <a:pt x="1429128" y="1133230"/>
                </a:cubicBezTo>
                <a:cubicBezTo>
                  <a:pt x="1515423" y="1164166"/>
                  <a:pt x="1531704" y="1183705"/>
                  <a:pt x="1585435" y="1201615"/>
                </a:cubicBezTo>
                <a:cubicBezTo>
                  <a:pt x="1639166" y="1219525"/>
                  <a:pt x="1710807" y="1234179"/>
                  <a:pt x="1751512" y="1240692"/>
                </a:cubicBezTo>
                <a:cubicBezTo>
                  <a:pt x="1792217" y="1247205"/>
                  <a:pt x="1829666" y="1240692"/>
                  <a:pt x="1829666" y="1240692"/>
                </a:cubicBezTo>
                <a:cubicBezTo>
                  <a:pt x="1870371" y="1240692"/>
                  <a:pt x="1955038" y="1234179"/>
                  <a:pt x="1995743" y="1240692"/>
                </a:cubicBezTo>
                <a:cubicBezTo>
                  <a:pt x="2036448" y="1247205"/>
                  <a:pt x="2044589" y="1258602"/>
                  <a:pt x="2073897" y="1279769"/>
                </a:cubicBezTo>
                <a:cubicBezTo>
                  <a:pt x="2103205" y="1300936"/>
                  <a:pt x="2085294" y="1317218"/>
                  <a:pt x="2171589" y="1367692"/>
                </a:cubicBezTo>
                <a:cubicBezTo>
                  <a:pt x="2257884" y="1418166"/>
                  <a:pt x="2469551" y="1519115"/>
                  <a:pt x="2591666" y="1582615"/>
                </a:cubicBezTo>
                <a:cubicBezTo>
                  <a:pt x="2713782" y="1646115"/>
                  <a:pt x="2904282" y="1748692"/>
                  <a:pt x="2904282" y="1748692"/>
                </a:cubicBezTo>
                <a:cubicBezTo>
                  <a:pt x="2997090" y="1797538"/>
                  <a:pt x="3018256" y="1804051"/>
                  <a:pt x="3148512" y="1875692"/>
                </a:cubicBezTo>
                <a:cubicBezTo>
                  <a:pt x="3278768" y="1947333"/>
                  <a:pt x="3562076" y="2090615"/>
                  <a:pt x="3685820" y="2178538"/>
                </a:cubicBezTo>
                <a:cubicBezTo>
                  <a:pt x="3809564" y="2266461"/>
                  <a:pt x="3812820" y="2341358"/>
                  <a:pt x="3890974" y="2403230"/>
                </a:cubicBezTo>
                <a:cubicBezTo>
                  <a:pt x="3969128" y="2465102"/>
                  <a:pt x="4096128" y="2509064"/>
                  <a:pt x="4154743" y="2549769"/>
                </a:cubicBezTo>
                <a:cubicBezTo>
                  <a:pt x="4213358" y="2590474"/>
                  <a:pt x="4242666" y="2647461"/>
                  <a:pt x="4242666" y="2647461"/>
                </a:cubicBezTo>
              </a:path>
            </a:pathLst>
          </a:custGeom>
          <a:ln w="571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ドーナツ 4"/>
          <p:cNvSpPr/>
          <p:nvPr/>
        </p:nvSpPr>
        <p:spPr>
          <a:xfrm rot="1351309">
            <a:off x="1984516" y="2951341"/>
            <a:ext cx="4228305" cy="314198"/>
          </a:xfrm>
          <a:prstGeom prst="donut">
            <a:avLst>
              <a:gd name="adj" fmla="val 6433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ドーナツ 5"/>
          <p:cNvSpPr/>
          <p:nvPr/>
        </p:nvSpPr>
        <p:spPr>
          <a:xfrm rot="1256988">
            <a:off x="2389111" y="2606019"/>
            <a:ext cx="3904074" cy="483463"/>
          </a:xfrm>
          <a:prstGeom prst="donut">
            <a:avLst>
              <a:gd name="adj" fmla="val 5453"/>
            </a:avLst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18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3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348" y="161751"/>
            <a:ext cx="4143022" cy="515584"/>
          </a:xfrm>
        </p:spPr>
        <p:txBody>
          <a:bodyPr>
            <a:noAutofit/>
          </a:bodyPr>
          <a:lstStyle/>
          <a:p>
            <a:r>
              <a:rPr kumimoji="1" lang="ja-JP" altLang="en-US" sz="3600" dirty="0" smtClean="0"/>
              <a:t>中米海溝　</a:t>
            </a:r>
            <a:r>
              <a:rPr kumimoji="1" lang="en-US" altLang="ja-JP" sz="3600" dirty="0" smtClean="0"/>
              <a:t>〜</a:t>
            </a:r>
            <a:r>
              <a:rPr kumimoji="1" lang="ja-JP" altLang="en-US" sz="3600" dirty="0" smtClean="0"/>
              <a:t>地形</a:t>
            </a:r>
            <a:r>
              <a:rPr kumimoji="1" lang="en-US" altLang="ja-JP" sz="3600" dirty="0" smtClean="0"/>
              <a:t>〜</a:t>
            </a:r>
            <a:endParaRPr kumimoji="1" lang="ja-JP" altLang="en-US" sz="3600" dirty="0"/>
          </a:p>
        </p:txBody>
      </p:sp>
      <p:pic>
        <p:nvPicPr>
          <p:cNvPr id="3" name="図 2" descr="Fisher_1961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15596" t="30316" r="8581" b="49794"/>
          <a:stretch/>
        </p:blipFill>
        <p:spPr>
          <a:xfrm>
            <a:off x="47041" y="2013150"/>
            <a:ext cx="4512446" cy="1730966"/>
          </a:xfrm>
          <a:prstGeom prst="rect">
            <a:avLst/>
          </a:prstGeom>
        </p:spPr>
      </p:pic>
      <p:pic>
        <p:nvPicPr>
          <p:cNvPr id="4" name="図 3" descr="Fisher_196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29430" t="8642" r="27355" b="16873"/>
          <a:stretch/>
        </p:blipFill>
        <p:spPr>
          <a:xfrm rot="5400000">
            <a:off x="5788415" y="721899"/>
            <a:ext cx="1706431" cy="42897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テキスト ボックス 4"/>
          <p:cNvSpPr txBox="1"/>
          <p:nvPr/>
        </p:nvSpPr>
        <p:spPr>
          <a:xfrm>
            <a:off x="137348" y="918445"/>
            <a:ext cx="524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400" dirty="0" err="1" smtClean="0"/>
              <a:t>Tehauntepec</a:t>
            </a:r>
            <a:r>
              <a:rPr kumimoji="1" lang="en-US" altLang="ja-JP" sz="2400" dirty="0" smtClean="0"/>
              <a:t> </a:t>
            </a:r>
            <a:r>
              <a:rPr kumimoji="1" lang="ja-JP" altLang="en-US" sz="2400" dirty="0" smtClean="0"/>
              <a:t>湾沖を境として、</a:t>
            </a:r>
            <a:endParaRPr kumimoji="1" lang="en-US" altLang="ja-JP" sz="2400" dirty="0" smtClean="0"/>
          </a:p>
          <a:p>
            <a:r>
              <a:rPr lang="ja-JP" altLang="ja-JP" sz="2400" dirty="0"/>
              <a:t>　</a:t>
            </a:r>
            <a:r>
              <a:rPr lang="ja-JP" altLang="en-US" sz="2400" dirty="0" smtClean="0"/>
              <a:t>　</a:t>
            </a:r>
            <a:r>
              <a:rPr kumimoji="1" lang="ja-JP" altLang="en-US" sz="2400" dirty="0" smtClean="0"/>
              <a:t>南北で異なる特徴</a:t>
            </a:r>
            <a:endParaRPr kumimoji="1" lang="ja-JP" altLang="en-US" sz="2400" dirty="0"/>
          </a:p>
        </p:txBody>
      </p:sp>
      <p:pic>
        <p:nvPicPr>
          <p:cNvPr id="13" name="図 12" descr="Fisher_1961_Fig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794962" y="-10446"/>
            <a:ext cx="3160890" cy="200362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06962" y="167781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北西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37851" y="164018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南東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157810"/>
              </p:ext>
            </p:extLst>
          </p:nvPr>
        </p:nvGraphicFramePr>
        <p:xfrm>
          <a:off x="206963" y="3924770"/>
          <a:ext cx="8457259" cy="2252048"/>
        </p:xfrm>
        <a:graphic>
          <a:graphicData uri="http://schemas.openxmlformats.org/drawingml/2006/table">
            <a:tbl>
              <a:tblPr firstCol="1" bandRow="1">
                <a:effectLst/>
                <a:tableStyleId>{3C2FFA5D-87B4-456A-9821-1D502468CF0F}</a:tableStyleId>
              </a:tblPr>
              <a:tblGrid>
                <a:gridCol w="1909704"/>
                <a:gridCol w="3151481"/>
                <a:gridCol w="3396074"/>
              </a:tblGrid>
              <a:tr h="471572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海溝の深さ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比較的浅い</a:t>
                      </a:r>
                      <a:r>
                        <a:rPr kumimoji="1" lang="en-US" altLang="ja-JP" dirty="0" smtClean="0"/>
                        <a:t> (</a:t>
                      </a:r>
                      <a:r>
                        <a:rPr kumimoji="1" lang="ja-JP" altLang="en-US" dirty="0" smtClean="0"/>
                        <a:t>最深部</a:t>
                      </a:r>
                      <a:r>
                        <a:rPr kumimoji="1" lang="en-US" altLang="ja-JP" dirty="0" smtClean="0"/>
                        <a:t> 5300m)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比較的深い</a:t>
                      </a:r>
                      <a:r>
                        <a:rPr kumimoji="1" lang="en-US" altLang="ja-JP" baseline="0" dirty="0" smtClean="0"/>
                        <a:t> (</a:t>
                      </a:r>
                      <a:r>
                        <a:rPr kumimoji="1" lang="ja-JP" altLang="en-US" baseline="0" dirty="0" smtClean="0"/>
                        <a:t>最深部</a:t>
                      </a:r>
                      <a:r>
                        <a:rPr kumimoji="1" lang="en-US" altLang="ja-JP" baseline="0" dirty="0" smtClean="0"/>
                        <a:t> 6400m)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71572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陸側斜面の傾斜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10〜14°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4〜8°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71572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海溝の断面図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U-shape</a:t>
                      </a:r>
                      <a:r>
                        <a:rPr kumimoji="1" lang="ja-JP" altLang="en-US" dirty="0" smtClean="0"/>
                        <a:t>　</a:t>
                      </a:r>
                      <a:r>
                        <a:rPr kumimoji="1" lang="en-US" altLang="ja-JP" dirty="0" smtClean="0"/>
                        <a:t>→</a:t>
                      </a:r>
                      <a:r>
                        <a:rPr kumimoji="1" lang="ja-JP" altLang="en-US" dirty="0" smtClean="0"/>
                        <a:t>　堆積物による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V-shape</a:t>
                      </a:r>
                      <a:r>
                        <a:rPr kumimoji="1" lang="en-US" altLang="ja-JP" baseline="0" dirty="0" smtClean="0"/>
                        <a:t> 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71572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堆積物の厚さ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数</a:t>
                      </a:r>
                      <a:r>
                        <a:rPr kumimoji="1" lang="en-US" altLang="ja-JP" dirty="0" smtClean="0"/>
                        <a:t>100m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数</a:t>
                      </a:r>
                      <a:r>
                        <a:rPr kumimoji="1" lang="en-US" altLang="ja-JP" dirty="0" smtClean="0"/>
                        <a:t>10m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26947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大陸棚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狭い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広い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8" name="直線コネクタ 17"/>
          <p:cNvCxnSpPr/>
          <p:nvPr/>
        </p:nvCxnSpPr>
        <p:spPr>
          <a:xfrm flipH="1">
            <a:off x="5973704" y="329259"/>
            <a:ext cx="338666" cy="47037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7789333" y="1044222"/>
            <a:ext cx="122297" cy="404519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V="1">
            <a:off x="6820370" y="846667"/>
            <a:ext cx="536223" cy="50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5917268" y="1260597"/>
            <a:ext cx="1695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Tehaunte</a:t>
            </a:r>
            <a:r>
              <a:rPr lang="en-US" altLang="ja-JP" dirty="0" err="1" smtClean="0"/>
              <a:t>pec</a:t>
            </a:r>
            <a:r>
              <a:rPr lang="en-US" altLang="ja-JP" dirty="0" smtClean="0"/>
              <a:t> </a:t>
            </a:r>
            <a:r>
              <a:rPr lang="ja-JP" altLang="en-US" dirty="0" smtClean="0"/>
              <a:t>湾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23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1437" y="167347"/>
            <a:ext cx="3008950" cy="852050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中米海溝</a:t>
            </a:r>
            <a:endParaRPr kumimoji="1" lang="ja-JP" altLang="en-US" sz="3600" dirty="0"/>
          </a:p>
        </p:txBody>
      </p:sp>
      <p:pic>
        <p:nvPicPr>
          <p:cNvPr id="3" name="図 2" descr="Fisher_1961_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85196" y="0"/>
            <a:ext cx="2956493" cy="1874061"/>
          </a:xfrm>
          <a:prstGeom prst="rect">
            <a:avLst/>
          </a:prstGeom>
        </p:spPr>
      </p:pic>
      <p:pic>
        <p:nvPicPr>
          <p:cNvPr id="5" name="図 4" descr="Fisher_196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423" t="2137" r="12998" b="6563"/>
          <a:stretch/>
        </p:blipFill>
        <p:spPr>
          <a:xfrm rot="5400000">
            <a:off x="1637860" y="-477026"/>
            <a:ext cx="4141768" cy="71346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フレーム 5"/>
          <p:cNvSpPr/>
          <p:nvPr/>
        </p:nvSpPr>
        <p:spPr>
          <a:xfrm rot="1252679">
            <a:off x="7085079" y="649278"/>
            <a:ext cx="914400" cy="477410"/>
          </a:xfrm>
          <a:prstGeom prst="frame">
            <a:avLst>
              <a:gd name="adj1" fmla="val 10323"/>
            </a:avLst>
          </a:prstGeom>
          <a:solidFill>
            <a:schemeClr val="tx1"/>
          </a:solidFill>
          <a:ln w="76200" cmpd="sng">
            <a:noFill/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64066" y="1344285"/>
            <a:ext cx="1584764" cy="335161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10800" rIns="72000" bIns="46800" rtlCol="0" anchor="ctr" anchorCtr="0">
            <a:spAutoFit/>
          </a:bodyPr>
          <a:lstStyle/>
          <a:p>
            <a:r>
              <a:rPr kumimoji="1" lang="en-US" altLang="ja-JP" dirty="0" err="1" smtClean="0"/>
              <a:t>Tehuntepec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湾</a:t>
            </a:r>
            <a:endParaRPr kumimoji="1" lang="ja-JP" altLang="en-US" dirty="0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2422586" y="2969493"/>
            <a:ext cx="2931996" cy="2071961"/>
            <a:chOff x="2422586" y="2969493"/>
            <a:chExt cx="2931996" cy="2071961"/>
          </a:xfrm>
        </p:grpSpPr>
        <p:sp>
          <p:nvSpPr>
            <p:cNvPr id="8" name="フリーフォーム 7"/>
            <p:cNvSpPr/>
            <p:nvPr/>
          </p:nvSpPr>
          <p:spPr>
            <a:xfrm>
              <a:off x="3303824" y="2969493"/>
              <a:ext cx="515625" cy="2071961"/>
            </a:xfrm>
            <a:custGeom>
              <a:avLst/>
              <a:gdLst>
                <a:gd name="connsiteX0" fmla="*/ 515625 w 515625"/>
                <a:gd name="connsiteY0" fmla="*/ 0 h 1900093"/>
                <a:gd name="connsiteX1" fmla="*/ 0 w 515625"/>
                <a:gd name="connsiteY1" fmla="*/ 1900093 h 1900093"/>
                <a:gd name="connsiteX2" fmla="*/ 0 w 515625"/>
                <a:gd name="connsiteY2" fmla="*/ 1900093 h 190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5625" h="1900093">
                  <a:moveTo>
                    <a:pt x="515625" y="0"/>
                  </a:moveTo>
                  <a:lnTo>
                    <a:pt x="0" y="1900093"/>
                  </a:lnTo>
                  <a:lnTo>
                    <a:pt x="0" y="1900093"/>
                  </a:lnTo>
                </a:path>
              </a:pathLst>
            </a:custGeom>
            <a:ln w="5715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0" name="直線コネクタ 9"/>
            <p:cNvCxnSpPr/>
            <p:nvPr/>
          </p:nvCxnSpPr>
          <p:spPr>
            <a:xfrm flipH="1">
              <a:off x="3647574" y="3246391"/>
              <a:ext cx="401042" cy="1642291"/>
            </a:xfrm>
            <a:prstGeom prst="line">
              <a:avLst/>
            </a:prstGeom>
            <a:ln w="57150" cmpd="sng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2422586" y="3351431"/>
              <a:ext cx="1034859" cy="54951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10800" rtlCol="0">
              <a:spAutoFit/>
            </a:bodyPr>
            <a:lstStyle/>
            <a:p>
              <a:r>
                <a:rPr kumimoji="1" lang="en-US" altLang="ja-JP" sz="3200" dirty="0" smtClean="0">
                  <a:solidFill>
                    <a:srgbClr val="FF0000"/>
                  </a:solidFill>
                </a:rPr>
                <a:t>ridge</a:t>
              </a:r>
              <a:endParaRPr kumimoji="1" lang="ja-JP" alt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048616" y="3867024"/>
              <a:ext cx="1305966" cy="54951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10800" rtlCol="0">
              <a:spAutoFit/>
            </a:bodyPr>
            <a:lstStyle/>
            <a:p>
              <a:r>
                <a:rPr kumimoji="1" lang="en-US" altLang="ja-JP" sz="3200" dirty="0" smtClean="0">
                  <a:solidFill>
                    <a:srgbClr val="0000FF"/>
                  </a:solidFill>
                </a:rPr>
                <a:t>trough</a:t>
              </a:r>
              <a:endParaRPr kumimoji="1" lang="ja-JP" altLang="en-US" sz="3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630209" y="5547509"/>
            <a:ext cx="791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ja-JP" altLang="en-US" dirty="0" smtClean="0"/>
              <a:t>リッジートラフ構造が南西に伸びる。東端の延長線上に</a:t>
            </a:r>
            <a:r>
              <a:rPr kumimoji="1" lang="en-US" altLang="ja-JP" dirty="0" err="1" smtClean="0"/>
              <a:t>Tehuntepec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湾がある。</a:t>
            </a:r>
            <a:endParaRPr kumimoji="1" lang="en-US" altLang="ja-JP" dirty="0" smtClean="0"/>
          </a:p>
          <a:p>
            <a:pPr marL="285750" indent="-285750">
              <a:buFont typeface="Arial"/>
              <a:buChar char="•"/>
            </a:pPr>
            <a:r>
              <a:rPr lang="ja-JP" altLang="en-US" dirty="0" smtClean="0"/>
              <a:t>リッジートラフ構造の南北で海底の深さが異なる。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54861" y="1245308"/>
            <a:ext cx="41549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北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77447" y="4602236"/>
            <a:ext cx="41549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南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77447" y="1273952"/>
            <a:ext cx="41549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東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54861" y="4602236"/>
            <a:ext cx="41549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西</a:t>
            </a:r>
            <a:endParaRPr kumimoji="1" lang="ja-JP" altLang="en-US" dirty="0"/>
          </a:p>
        </p:txBody>
      </p:sp>
      <p:grpSp>
        <p:nvGrpSpPr>
          <p:cNvPr id="21" name="図形グループ 20"/>
          <p:cNvGrpSpPr/>
          <p:nvPr/>
        </p:nvGrpSpPr>
        <p:grpSpPr>
          <a:xfrm>
            <a:off x="458334" y="3246391"/>
            <a:ext cx="6472183" cy="1143853"/>
            <a:chOff x="458334" y="3246391"/>
            <a:chExt cx="6472183" cy="1143853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458334" y="3867024"/>
              <a:ext cx="221654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solidFill>
                    <a:srgbClr val="008000"/>
                  </a:solidFill>
                </a:rPr>
                <a:t>3,300-3,500m</a:t>
              </a:r>
              <a:endParaRPr kumimoji="1" lang="ja-JP" altLang="en-US" sz="2800" dirty="0">
                <a:solidFill>
                  <a:srgbClr val="008000"/>
                </a:solidFill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713970" y="3246391"/>
              <a:ext cx="221654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solidFill>
                    <a:srgbClr val="008000"/>
                  </a:solidFill>
                </a:rPr>
                <a:t>3,800-4,000m</a:t>
              </a:r>
              <a:endParaRPr kumimoji="1" lang="ja-JP" altLang="en-US" sz="28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394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908" y="114712"/>
            <a:ext cx="5314206" cy="515584"/>
          </a:xfrm>
        </p:spPr>
        <p:txBody>
          <a:bodyPr>
            <a:noAutofit/>
          </a:bodyPr>
          <a:lstStyle/>
          <a:p>
            <a:r>
              <a:rPr kumimoji="1" lang="ja-JP" altLang="en-US" sz="3600" dirty="0" smtClean="0"/>
              <a:t>中米海溝　</a:t>
            </a:r>
            <a:r>
              <a:rPr kumimoji="1" lang="en-US" altLang="ja-JP" sz="3600" dirty="0" smtClean="0"/>
              <a:t>〜</a:t>
            </a:r>
            <a:r>
              <a:rPr kumimoji="1" lang="ja-JP" altLang="en-US" sz="3600" dirty="0" smtClean="0"/>
              <a:t>地下構造</a:t>
            </a:r>
            <a:r>
              <a:rPr kumimoji="1" lang="en-US" altLang="ja-JP" sz="3600" dirty="0" smtClean="0"/>
              <a:t>〜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9692" y="632063"/>
            <a:ext cx="345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ja-JP" altLang="en-US" sz="2000" dirty="0" smtClean="0"/>
              <a:t>地震波から地下構造を推定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6682" y="3770268"/>
            <a:ext cx="59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9km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81532" y="3770268"/>
            <a:ext cx="70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10km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01687" y="3770268"/>
            <a:ext cx="70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16km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69567" y="3770268"/>
            <a:ext cx="70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17km</a:t>
            </a:r>
            <a:endParaRPr kumimoji="1" lang="ja-JP" altLang="en-US" dirty="0"/>
          </a:p>
        </p:txBody>
      </p:sp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0500738"/>
              </p:ext>
            </p:extLst>
          </p:nvPr>
        </p:nvGraphicFramePr>
        <p:xfrm>
          <a:off x="961843" y="4945971"/>
          <a:ext cx="6626744" cy="1112520"/>
        </p:xfrm>
        <a:graphic>
          <a:graphicData uri="http://schemas.openxmlformats.org/drawingml/2006/table">
            <a:tbl>
              <a:tblPr firstRow="1" firstCol="1" bandRow="1">
                <a:effectLst/>
                <a:tableStyleId>{3C2FFA5D-87B4-456A-9821-1D502468CF0F}</a:tableStyleId>
              </a:tblPr>
              <a:tblGrid>
                <a:gridCol w="2520836"/>
                <a:gridCol w="2240744"/>
                <a:gridCol w="1865164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北西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南東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モホ面までの深さ</a:t>
                      </a:r>
                      <a:r>
                        <a:rPr kumimoji="1" lang="en-US" altLang="ja-JP" dirty="0" smtClean="0"/>
                        <a:t> (km)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11.7-12.2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14.9-16.2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下部地殻の厚さ</a:t>
                      </a:r>
                      <a:r>
                        <a:rPr kumimoji="1" lang="en-US" altLang="ja-JP" dirty="0" smtClean="0"/>
                        <a:t> (km)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4.5-5.2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7.6-7.7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" name="図 22" descr="Fisher_1961_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325113" y="114711"/>
            <a:ext cx="3780634" cy="2396467"/>
          </a:xfrm>
          <a:prstGeom prst="rect">
            <a:avLst/>
          </a:prstGeom>
        </p:spPr>
      </p:pic>
      <p:pic>
        <p:nvPicPr>
          <p:cNvPr id="3" name="図 2" descr="Fisher_196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9205" t="28669" r="15318" b="54733"/>
          <a:stretch/>
        </p:blipFill>
        <p:spPr>
          <a:xfrm>
            <a:off x="10907" y="1424089"/>
            <a:ext cx="6319207" cy="202281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5" name="直線コネクタ 24"/>
          <p:cNvCxnSpPr/>
          <p:nvPr/>
        </p:nvCxnSpPr>
        <p:spPr>
          <a:xfrm flipH="1">
            <a:off x="7457474" y="1336749"/>
            <a:ext cx="515626" cy="64927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6941849" y="1986027"/>
            <a:ext cx="1338828" cy="369332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左図の位置</a:t>
            </a:r>
            <a:endParaRPr kumimoji="1" lang="ja-JP" altLang="en-US" dirty="0"/>
          </a:p>
        </p:txBody>
      </p:sp>
      <p:pic>
        <p:nvPicPr>
          <p:cNvPr id="13" name="図 12" descr="矢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167544" y="3390519"/>
            <a:ext cx="256015" cy="335258"/>
          </a:xfrm>
          <a:prstGeom prst="rect">
            <a:avLst/>
          </a:prstGeom>
        </p:spPr>
      </p:pic>
      <p:pic>
        <p:nvPicPr>
          <p:cNvPr id="12" name="図 11" descr="矢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400628" y="3390519"/>
            <a:ext cx="256015" cy="335258"/>
          </a:xfrm>
          <a:prstGeom prst="rect">
            <a:avLst/>
          </a:prstGeom>
        </p:spPr>
      </p:pic>
      <p:pic>
        <p:nvPicPr>
          <p:cNvPr id="11" name="図 10" descr="矢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257813" y="3390519"/>
            <a:ext cx="256015" cy="335258"/>
          </a:xfrm>
          <a:prstGeom prst="rect">
            <a:avLst/>
          </a:prstGeom>
        </p:spPr>
      </p:pic>
      <p:sp>
        <p:nvSpPr>
          <p:cNvPr id="7" name="上矢印 6"/>
          <p:cNvSpPr/>
          <p:nvPr/>
        </p:nvSpPr>
        <p:spPr>
          <a:xfrm>
            <a:off x="449914" y="3421402"/>
            <a:ext cx="225775" cy="313923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7049" y="1125407"/>
            <a:ext cx="596830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kumimoji="1" lang="ja-JP" altLang="en-US" dirty="0" smtClean="0"/>
              <a:t>海溝断面での海面からモホ面までの深さ</a:t>
            </a:r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pPr marL="342900" indent="-342900">
              <a:buFont typeface="+mj-lt"/>
              <a:buAutoNum type="alphaLcParenR"/>
            </a:pPr>
            <a:r>
              <a:rPr lang="ja-JP" altLang="en-US" dirty="0" smtClean="0"/>
              <a:t>海溝軸に沿った時のモホ面までの深さと下部地殻の厚さ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31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mpd="sng">
          <a:solidFill>
            <a:srgbClr val="FFFF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2504</Words>
  <Application>Microsoft Macintosh PowerPoint</Application>
  <PresentationFormat>画面に合わせる (4:3)</PresentationFormat>
  <Paragraphs>372</Paragraphs>
  <Slides>37</Slides>
  <Notes>1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39" baseType="lpstr">
      <vt:lpstr>ホワイト</vt:lpstr>
      <vt:lpstr>Equation</vt:lpstr>
      <vt:lpstr>中米海溝•小アンチル海溝 Middle America Trench and Lesser Antilles Trench</vt:lpstr>
      <vt:lpstr>スライド 2</vt:lpstr>
      <vt:lpstr>中米海溝</vt:lpstr>
      <vt:lpstr>スライド 4</vt:lpstr>
      <vt:lpstr>スライド 5</vt:lpstr>
      <vt:lpstr>中米海溝　〜地形〜</vt:lpstr>
      <vt:lpstr>中米海溝　〜地形〜</vt:lpstr>
      <vt:lpstr>中米海溝</vt:lpstr>
      <vt:lpstr>中米海溝　〜地下構造〜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含水鉱物と地球内部の水 Ranero et al. (2003)</vt:lpstr>
      <vt:lpstr>水と地球内部の現象</vt:lpstr>
      <vt:lpstr>含水化の位置はどこか？ ～海洋底～</vt:lpstr>
      <vt:lpstr>含水化の位置はどこか？ ～地殻・上部マントル最上部～</vt:lpstr>
      <vt:lpstr>地震と蛇紋石化</vt:lpstr>
      <vt:lpstr>脱水と震源の深さ</vt:lpstr>
      <vt:lpstr>スライド 22</vt:lpstr>
      <vt:lpstr>小アンチル海溝</vt:lpstr>
      <vt:lpstr>小アンチル海溝の地形</vt:lpstr>
      <vt:lpstr>小アンチル海溝の重力異常 (Kearey et al., 1975) より</vt:lpstr>
      <vt:lpstr>小アンチル海溝火山 White et al. (1985)</vt:lpstr>
      <vt:lpstr>掘削コアの玄武岩</vt:lpstr>
      <vt:lpstr>鉛の同位体比</vt:lpstr>
      <vt:lpstr>どの河川から供給されるのか？</vt:lpstr>
      <vt:lpstr>等値線の形状の意味</vt:lpstr>
      <vt:lpstr>同位体比と堆積物の沈み込み</vt:lpstr>
      <vt:lpstr>スライド 32</vt:lpstr>
      <vt:lpstr>スライド 33</vt:lpstr>
      <vt:lpstr>スライド 34</vt:lpstr>
      <vt:lpstr>小アンチル海溝　〜最近の研究から〜</vt:lpstr>
      <vt:lpstr>小アンチル海溝　〜最近の研究から〜</vt:lpstr>
      <vt:lpstr>参考文献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annoura</dc:creator>
  <cp:lastModifiedBy>利根川 恭子</cp:lastModifiedBy>
  <cp:revision>67</cp:revision>
  <dcterms:created xsi:type="dcterms:W3CDTF">2013-05-08T07:12:45Z</dcterms:created>
  <dcterms:modified xsi:type="dcterms:W3CDTF">2013-05-08T07:13:03Z</dcterms:modified>
</cp:coreProperties>
</file>