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tags/tag11.xml" ContentType="application/vnd.openxmlformats-officedocument.presentationml.tags+xml"/>
  <Override PartName="/ppt/tags/tag1.xml" ContentType="application/vnd.openxmlformats-officedocument.presentationml.tags+xml"/>
  <Default Extension="bin" ContentType="application/vnd.openxmlformats-officedocument.presentationml.printerSettings"/>
  <Override PartName="/ppt/tags/tag27.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tags/tag15.xml" ContentType="application/vnd.openxmlformats-officedocument.presentationml.tags+xml"/>
  <Override PartName="/ppt/slides/slide3.xml" ContentType="application/vnd.openxmlformats-officedocument.presentationml.slide+xml"/>
  <Override PartName="/ppt/slideLayouts/slideLayout1.xml" ContentType="application/vnd.openxmlformats-officedocument.presentationml.slideLayout+xml"/>
  <Override PartName="/ppt/tags/tag5.xml" ContentType="application/vnd.openxmlformats-officedocument.presentationml.tags+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tags/tag20.xml" ContentType="application/vnd.openxmlformats-officedocument.presentationml.tags+xml"/>
  <Override PartName="/ppt/notesSlides/notesSlide34.xml" ContentType="application/vnd.openxmlformats-officedocument.presentationml.notesSlide+xml"/>
  <Default Extension="wmv" ContentType="video/x-ms-wmv"/>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tags/tag9.xml" ContentType="application/vnd.openxmlformats-officedocument.presentationml.tags+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tags/tag19.xml" ContentType="application/vnd.openxmlformats-officedocument.presentationml.tags+xml"/>
  <Override PartName="/ppt/slides/slide7.xml" ContentType="application/vnd.openxmlformats-officedocument.presentationml.slide+xml"/>
  <Override PartName="/ppt/notesSlides/notesSlide8.xml" ContentType="application/vnd.openxmlformats-officedocument.presentationml.notesSlide+xml"/>
  <Override PartName="/ppt/slides/slide46.xml" ContentType="application/vnd.openxmlformats-officedocument.presentationml.slide+xml"/>
  <Override PartName="/ppt/tags/tag24.xml" ContentType="application/vnd.openxmlformats-officedocument.presentationml.tags+xml"/>
  <Override PartName="/ppt/notesSlides/notesSlide41.xml" ContentType="application/vnd.openxmlformats-officedocument.presentationml.notes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tags/tag12.xml" ContentType="application/vnd.openxmlformats-officedocument.presentationml.tags+xml"/>
  <Override PartName="/ppt/tags/tag2.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slides/slide20.xml" ContentType="application/vnd.openxmlformats-officedocument.presentationml.slide+xml"/>
  <Override PartName="/ppt/tags/tag31.xml" ContentType="application/vnd.openxmlformats-officedocument.presentationml.tags+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tags/tag16.xml" ContentType="application/vnd.openxmlformats-officedocument.presentationml.tags+xml"/>
  <Override PartName="/ppt/slides/slide4.xml" ContentType="application/vnd.openxmlformats-officedocument.presentationml.slide+xml"/>
  <Override PartName="/ppt/slideLayouts/slideLayout2.xml" ContentType="application/vnd.openxmlformats-officedocument.presentationml.slideLayout+xml"/>
  <Override PartName="/ppt/tags/tag6.xml" ContentType="application/vnd.openxmlformats-officedocument.presentationml.tags+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tags/tag21.xml" ContentType="application/vnd.openxmlformats-officedocument.presentationml.tags+xml"/>
  <Override PartName="/ppt/notesSlides/notesSlide35.xml" ContentType="application/vnd.openxmlformats-officedocument.presentationml.notesSlid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tags/tag13.xml" ContentType="application/vnd.openxmlformats-officedocument.presentationml.tags+xml"/>
  <Override PartName="/ppt/tags/tag3.xml" ContentType="application/vnd.openxmlformats-officedocument.presentationml.tags+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tags/tag29.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ags/tag7.xml" ContentType="application/vnd.openxmlformats-officedocument.presentationml.tags+xml"/>
  <Override PartName="/ppt/tags/tag22.xml" ContentType="application/vnd.openxmlformats-officedocument.presentationml.tags+xml"/>
  <Override PartName="/ppt/tags/tag17.xml" ContentType="application/vnd.openxmlformats-officedocument.presentationml.tags+xml"/>
  <Override PartName="/ppt/media/media1.gif" ContentType="video/unknown"/>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29.xml" ContentType="application/vnd.openxmlformats-officedocument.presentationml.slide+xml"/>
  <Override PartName="/ppt/viewProps.xml" ContentType="application/vnd.openxmlformats-officedocument.presentationml.viewProps+xml"/>
  <Override PartName="/ppt/tags/tag10.xml" ContentType="application/vnd.openxmlformats-officedocument.presentationml.tags+xml"/>
  <Override PartName="/ppt/tags/tag26.xml" ContentType="application/vnd.openxmlformats-officedocument.presentationml.tags+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tags/tag14.xml" ContentType="application/vnd.openxmlformats-officedocument.presentationml.tags+xml"/>
  <Override PartName="/ppt/tags/tag4.xml" ContentType="application/vnd.openxmlformats-officedocument.presentationml.tags+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tags/tag33.xml" ContentType="application/vnd.openxmlformats-officedocument.presentationml.tags+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tags/tag18.xml" ContentType="application/vnd.openxmlformats-officedocument.presentationml.tags+xml"/>
  <Override PartName="/ppt/tags/tag23.xml" ContentType="application/vnd.openxmlformats-officedocument.presentationml.tags+xml"/>
  <Override PartName="/ppt/slides/slide6.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92" r:id="rId1"/>
  </p:sldMasterIdLst>
  <p:notesMasterIdLst>
    <p:notesMasterId r:id="rId50"/>
  </p:notesMasterIdLst>
  <p:sldIdLst>
    <p:sldId id="256" r:id="rId2"/>
    <p:sldId id="365" r:id="rId3"/>
    <p:sldId id="352" r:id="rId4"/>
    <p:sldId id="353" r:id="rId5"/>
    <p:sldId id="354" r:id="rId6"/>
    <p:sldId id="355" r:id="rId7"/>
    <p:sldId id="356" r:id="rId8"/>
    <p:sldId id="357" r:id="rId9"/>
    <p:sldId id="358" r:id="rId10"/>
    <p:sldId id="359" r:id="rId11"/>
    <p:sldId id="360" r:id="rId12"/>
    <p:sldId id="361" r:id="rId13"/>
    <p:sldId id="362" r:id="rId14"/>
    <p:sldId id="363" r:id="rId15"/>
    <p:sldId id="364" r:id="rId16"/>
    <p:sldId id="366" r:id="rId17"/>
    <p:sldId id="367" r:id="rId18"/>
    <p:sldId id="368" r:id="rId19"/>
    <p:sldId id="369" r:id="rId20"/>
    <p:sldId id="370" r:id="rId21"/>
    <p:sldId id="371" r:id="rId22"/>
    <p:sldId id="372" r:id="rId23"/>
    <p:sldId id="346" r:id="rId24"/>
    <p:sldId id="324" r:id="rId25"/>
    <p:sldId id="345" r:id="rId26"/>
    <p:sldId id="374" r:id="rId27"/>
    <p:sldId id="373" r:id="rId28"/>
    <p:sldId id="375" r:id="rId29"/>
    <p:sldId id="326" r:id="rId30"/>
    <p:sldId id="347" r:id="rId31"/>
    <p:sldId id="327" r:id="rId32"/>
    <p:sldId id="328" r:id="rId33"/>
    <p:sldId id="329" r:id="rId34"/>
    <p:sldId id="349" r:id="rId35"/>
    <p:sldId id="331" r:id="rId36"/>
    <p:sldId id="334" r:id="rId37"/>
    <p:sldId id="343" r:id="rId38"/>
    <p:sldId id="338" r:id="rId39"/>
    <p:sldId id="337" r:id="rId40"/>
    <p:sldId id="339" r:id="rId41"/>
    <p:sldId id="332" r:id="rId42"/>
    <p:sldId id="333" r:id="rId43"/>
    <p:sldId id="335" r:id="rId44"/>
    <p:sldId id="336" r:id="rId45"/>
    <p:sldId id="340" r:id="rId46"/>
    <p:sldId id="351" r:id="rId47"/>
    <p:sldId id="350" r:id="rId48"/>
    <p:sldId id="342" r:id="rId4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603" autoAdjust="0"/>
    <p:restoredTop sz="96134" autoAdjust="0"/>
  </p:normalViewPr>
  <p:slideViewPr>
    <p:cSldViewPr>
      <p:cViewPr>
        <p:scale>
          <a:sx n="66" d="100"/>
          <a:sy n="66" d="100"/>
        </p:scale>
        <p:origin x="-3816" y="-2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9" d="100"/>
          <a:sy n="59" d="100"/>
        </p:scale>
        <p:origin x="-2766"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B08E-6A0A-4788-98D3-6790F580ECB3}" type="datetimeFigureOut">
              <a:rPr kumimoji="1" lang="ja-JP" altLang="en-US" smtClean="0"/>
              <a:pPr/>
              <a:t>13.5.8</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50C1AA-4DD2-4728-9D3C-0A7356F392D2}" type="slidenum">
              <a:rPr kumimoji="1" lang="ja-JP" altLang="en-US" smtClean="0"/>
              <a:pPr/>
              <a:t>‹#›</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25467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650C1AA-4DD2-4728-9D3C-0A7356F392D2}" type="slidenum">
              <a:rPr kumimoji="1" lang="ja-JP" altLang="en-US" smtClean="0"/>
              <a:pPr/>
              <a:t>1</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1828266"/>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10</a:t>
            </a:fld>
            <a:endParaRPr lang="ja-JP"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11</a:t>
            </a:fld>
            <a:endParaRPr lang="ja-JP"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12</a:t>
            </a:fld>
            <a:endParaRPr lang="ja-JP"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13</a:t>
            </a:fld>
            <a:endParaRPr lang="ja-JP"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14</a:t>
            </a:fld>
            <a:endParaRPr lang="ja-JP"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15</a:t>
            </a:fld>
            <a:endParaRPr lang="ja-JP"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23</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24</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25</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26</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27</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28</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29</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30</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31</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32</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33</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34</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西日本はこういう地震が起こるとされている．ここでの変動をきちんと理解することが重要</a:t>
            </a:r>
            <a:endParaRPr kumimoji="1" lang="ja-JP" altLang="en-US" dirty="0"/>
          </a:p>
        </p:txBody>
      </p:sp>
      <p:sp>
        <p:nvSpPr>
          <p:cNvPr id="4" name="スライド番号プレースホルダー 3"/>
          <p:cNvSpPr>
            <a:spLocks noGrp="1"/>
          </p:cNvSpPr>
          <p:nvPr>
            <p:ph type="sldNum" sz="quarter" idx="10"/>
          </p:nvPr>
        </p:nvSpPr>
        <p:spPr/>
        <p:txBody>
          <a:bodyPr/>
          <a:lstStyle/>
          <a:p>
            <a:fld id="{60D84641-E16C-47A8-BA33-3ECBEC5CD5B2}" type="slidenum">
              <a:rPr kumimoji="1" lang="ja-JP" altLang="en-US" smtClean="0"/>
              <a:pPr/>
              <a:t>35</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3014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36</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611D545-89A8-4941-ACB7-B37122CF58CC}" type="slidenum">
              <a:rPr kumimoji="1" lang="ja-JP" altLang="en-US" smtClean="0"/>
              <a:pPr/>
              <a:t>37</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西日本はこういう地震が起こるとされている．ここでの変動をきちんと理解することが重要</a:t>
            </a:r>
            <a:endParaRPr kumimoji="1" lang="ja-JP" altLang="en-US" dirty="0"/>
          </a:p>
        </p:txBody>
      </p:sp>
      <p:sp>
        <p:nvSpPr>
          <p:cNvPr id="4" name="スライド番号プレースホルダー 3"/>
          <p:cNvSpPr>
            <a:spLocks noGrp="1"/>
          </p:cNvSpPr>
          <p:nvPr>
            <p:ph type="sldNum" sz="quarter" idx="10"/>
          </p:nvPr>
        </p:nvSpPr>
        <p:spPr/>
        <p:txBody>
          <a:bodyPr/>
          <a:lstStyle/>
          <a:p>
            <a:fld id="{60D84641-E16C-47A8-BA33-3ECBEC5CD5B2}" type="slidenum">
              <a:rPr kumimoji="1" lang="ja-JP" altLang="en-US" smtClean="0"/>
              <a:pPr/>
              <a:t>38</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30149"/>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611D545-89A8-4941-ACB7-B37122CF58CC}" type="slidenum">
              <a:rPr kumimoji="1" lang="ja-JP" altLang="en-US" smtClean="0"/>
              <a:pPr/>
              <a:t>39</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143000" y="685800"/>
            <a:ext cx="4572000" cy="3429000"/>
          </a:xfrm>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611D545-89A8-4941-ACB7-B37122CF58CC}" type="slidenum">
              <a:rPr kumimoji="1" lang="ja-JP" altLang="en-US" smtClean="0"/>
              <a:pPr/>
              <a:t>40</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西日本はこういう地震が起こるとされている．ここでの変動をきちんと理解することが重要</a:t>
            </a:r>
            <a:endParaRPr kumimoji="1" lang="ja-JP" altLang="en-US" dirty="0"/>
          </a:p>
        </p:txBody>
      </p:sp>
      <p:sp>
        <p:nvSpPr>
          <p:cNvPr id="4" name="スライド番号プレースホルダー 3"/>
          <p:cNvSpPr>
            <a:spLocks noGrp="1"/>
          </p:cNvSpPr>
          <p:nvPr>
            <p:ph type="sldNum" sz="quarter" idx="10"/>
          </p:nvPr>
        </p:nvSpPr>
        <p:spPr/>
        <p:txBody>
          <a:bodyPr/>
          <a:lstStyle/>
          <a:p>
            <a:fld id="{60D84641-E16C-47A8-BA33-3ECBEC5CD5B2}" type="slidenum">
              <a:rPr kumimoji="1" lang="ja-JP" altLang="en-US" smtClean="0"/>
              <a:pPr/>
              <a:t>41</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30149"/>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西日本はこういう地震が起こるとされている．ここでの変動をきちんと理解することが重要</a:t>
            </a:r>
            <a:endParaRPr kumimoji="1" lang="ja-JP" altLang="en-US" dirty="0"/>
          </a:p>
        </p:txBody>
      </p:sp>
      <p:sp>
        <p:nvSpPr>
          <p:cNvPr id="4" name="スライド番号プレースホルダー 3"/>
          <p:cNvSpPr>
            <a:spLocks noGrp="1"/>
          </p:cNvSpPr>
          <p:nvPr>
            <p:ph type="sldNum" sz="quarter" idx="10"/>
          </p:nvPr>
        </p:nvSpPr>
        <p:spPr/>
        <p:txBody>
          <a:bodyPr/>
          <a:lstStyle/>
          <a:p>
            <a:fld id="{60D84641-E16C-47A8-BA33-3ECBEC5CD5B2}" type="slidenum">
              <a:rPr kumimoji="1" lang="ja-JP" altLang="en-US" smtClean="0"/>
              <a:pPr/>
              <a:t>42</a:t>
            </a:fld>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0730149"/>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43</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44</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45</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46</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4</a:t>
            </a:fld>
            <a:endParaRPr lang="ja-JP"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47</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kumimoji="1" lang="ja-JP" altLang="en-US" smtClean="0"/>
              <a:pPr/>
              <a:t>48</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5</a:t>
            </a:fld>
            <a:endParaRPr lang="ja-JP"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6</a:t>
            </a:fld>
            <a:endParaRPr lang="ja-JP"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7</a:t>
            </a:fld>
            <a:endParaRPr lang="ja-JP"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8</a:t>
            </a:fld>
            <a:endParaRPr lang="ja-JP"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p:txBody>
      </p:sp>
      <p:sp>
        <p:nvSpPr>
          <p:cNvPr id="4" name="スライド番号プレースホルダ 3"/>
          <p:cNvSpPr>
            <a:spLocks noGrp="1"/>
          </p:cNvSpPr>
          <p:nvPr>
            <p:ph type="sldNum" sz="quarter" idx="10"/>
          </p:nvPr>
        </p:nvSpPr>
        <p:spPr/>
        <p:txBody>
          <a:bodyPr/>
          <a:lstStyle/>
          <a:p>
            <a:fld id="{828CF344-CF4A-4EA4-B08A-25F243F4B7AA}" type="slidenum">
              <a:rPr lang="ja-JP" altLang="en-US" smtClean="0">
                <a:solidFill>
                  <a:prstClr val="black"/>
                </a:solidFill>
              </a:rPr>
              <a:pPr/>
              <a:t>9</a:t>
            </a:fld>
            <a:endParaRPr lang="ja-JP"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36E6D2FB-5CC9-42A7-A644-7E637A2C1C8B}" type="datetimeFigureOut">
              <a:rPr kumimoji="1" lang="ja-JP" altLang="en-US" smtClean="0"/>
              <a:pPr/>
              <a:t>13.5.8</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869B63B5-E746-4BD4-9BA3-00D0D1AA55E6}" type="slidenum">
              <a:rPr kumimoji="1" lang="ja-JP" altLang="en-US" smtClean="0"/>
              <a:pPr/>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36E6D2FB-5CC9-42A7-A644-7E637A2C1C8B}" type="datetimeFigureOut">
              <a:rPr kumimoji="1" lang="ja-JP" altLang="en-US" smtClean="0"/>
              <a:pPr/>
              <a:t>13.5.8</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869B63B5-E746-4BD4-9BA3-00D0D1AA55E6}" type="slidenum">
              <a:rPr kumimoji="1" lang="ja-JP" altLang="en-US" smtClean="0"/>
              <a:pPr/>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36E6D2FB-5CC9-42A7-A644-7E637A2C1C8B}" type="datetimeFigureOut">
              <a:rPr kumimoji="1" lang="ja-JP" altLang="en-US" smtClean="0"/>
              <a:pPr/>
              <a:t>13.5.8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9B63B5-E746-4BD4-9BA3-00D0D1AA55E6}" type="slidenum">
              <a:rPr kumimoji="1" lang="ja-JP" altLang="en-US" smtClean="0"/>
              <a:pPr/>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6E6D2FB-5CC9-42A7-A644-7E637A2C1C8B}" type="datetimeFigureOut">
              <a:rPr kumimoji="1" lang="ja-JP" altLang="en-US" smtClean="0"/>
              <a:pPr/>
              <a:t>13.5.8</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869B63B5-E746-4BD4-9BA3-00D0D1AA55E6}" type="slidenum">
              <a:rPr kumimoji="1" lang="ja-JP" altLang="en-US" smtClean="0"/>
              <a:pPr/>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2.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3.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2.png"/><Relationship Id="rId1" Type="http://schemas.openxmlformats.org/officeDocument/2006/relationships/tags" Target="../tags/tag13.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18.gif"/><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9.jpe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0.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1.png"/><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9.jpe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2.jpeg"/><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2.jpe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3.jpeg"/><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microsoft.com/office/2007/relationships/media" Target="../media/media1.gif"/><Relationship Id="rId6" Type="http://schemas.openxmlformats.org/officeDocument/2006/relationships/image" Target="../media/image24.png"/><Relationship Id="rId1" Type="http://schemas.openxmlformats.org/officeDocument/2006/relationships/tags" Target="../tags/tag24.xml"/><Relationship Id="rId2" Type="http://schemas.openxmlformats.org/officeDocument/2006/relationships/video" Target="../media/media1.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5.jpe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6.png"/><Relationship Id="rId1" Type="http://schemas.openxmlformats.org/officeDocument/2006/relationships/tags" Target="../tags/tag26.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tags" Target="../tags/tag27.xml"/><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microsoft.com/office/2007/relationships/media" Target="../media/media2.wmv"/><Relationship Id="rId5" Type="http://schemas.openxmlformats.org/officeDocument/2006/relationships/image" Target="../media/image30.png"/><Relationship Id="rId1" Type="http://schemas.openxmlformats.org/officeDocument/2006/relationships/video" Target="../media/media2.wmv"/><Relationship Id="rId2"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microsoft.com/office/2007/relationships/media" Target="../media/media3.wmv"/><Relationship Id="rId5" Type="http://schemas.openxmlformats.org/officeDocument/2006/relationships/image" Target="../media/image30.png"/><Relationship Id="rId1" Type="http://schemas.openxmlformats.org/officeDocument/2006/relationships/video" Target="../media/media3.wmv"/><Relationship Id="rId2"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34.png"/><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tags" Target="../tags/tag30.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7.jpeg"/><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26.png"/><Relationship Id="rId1" Type="http://schemas.openxmlformats.org/officeDocument/2006/relationships/tags" Target="../tags/tag32.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7.png"/><Relationship Id="rId1" Type="http://schemas.openxmlformats.org/officeDocument/2006/relationships/tags" Target="../tags/tag33.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8.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9.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tags" Target="../tags/tag8.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テキスト ボックス 3"/>
          <p:cNvSpPr txBox="1"/>
          <p:nvPr/>
        </p:nvSpPr>
        <p:spPr>
          <a:xfrm>
            <a:off x="483479" y="1861715"/>
            <a:ext cx="8460432" cy="1077218"/>
          </a:xfrm>
          <a:prstGeom prst="rect">
            <a:avLst/>
          </a:prstGeom>
          <a:noFill/>
        </p:spPr>
        <p:txBody>
          <a:bodyPr wrap="square" rtlCol="0">
            <a:spAutoFit/>
          </a:bodyPr>
          <a:lstStyle/>
          <a:p>
            <a:pPr algn="ctr"/>
            <a:r>
              <a:rPr kumimoji="1" lang="ja-JP" altLang="en-US" sz="3200" b="1" dirty="0" smtClean="0">
                <a:effectLst>
                  <a:outerShdw blurRad="50800" dist="38100" dir="5400000" algn="t" rotWithShape="0">
                    <a:prstClr val="black">
                      <a:alpha val="40000"/>
                    </a:prstClr>
                  </a:outerShdw>
                </a:effectLst>
              </a:rPr>
              <a:t>変動帯テクトニクス</a:t>
            </a:r>
            <a:endParaRPr kumimoji="1" lang="en-US" altLang="ja-JP" sz="3200" b="1" dirty="0" smtClean="0">
              <a:effectLst>
                <a:outerShdw blurRad="50800" dist="38100" dir="5400000" algn="t" rotWithShape="0">
                  <a:prstClr val="black">
                    <a:alpha val="40000"/>
                  </a:prstClr>
                </a:outerShdw>
              </a:effectLst>
            </a:endParaRPr>
          </a:p>
          <a:p>
            <a:pPr algn="ctr"/>
            <a:r>
              <a:rPr lang="en-US" altLang="ja-JP" sz="3200" b="1" dirty="0" smtClean="0">
                <a:effectLst>
                  <a:outerShdw blurRad="50800" dist="38100" dir="5400000" algn="t" rotWithShape="0">
                    <a:prstClr val="black">
                      <a:alpha val="40000"/>
                    </a:prstClr>
                  </a:outerShdw>
                </a:effectLst>
              </a:rPr>
              <a:t>-CASCADIA-</a:t>
            </a:r>
            <a:endParaRPr kumimoji="1" lang="ja-JP" altLang="en-US" sz="3200" b="1" dirty="0">
              <a:effectLst>
                <a:outerShdw blurRad="50800" dist="38100" dir="5400000" algn="t" rotWithShape="0">
                  <a:prstClr val="black">
                    <a:alpha val="40000"/>
                  </a:prstClr>
                </a:outerShdw>
              </a:effectLst>
            </a:endParaRPr>
          </a:p>
        </p:txBody>
      </p:sp>
      <p:sp>
        <p:nvSpPr>
          <p:cNvPr id="5" name="正方形/長方形 4"/>
          <p:cNvSpPr/>
          <p:nvPr/>
        </p:nvSpPr>
        <p:spPr>
          <a:xfrm>
            <a:off x="539552" y="4307612"/>
            <a:ext cx="8208912" cy="1569660"/>
          </a:xfrm>
          <a:prstGeom prst="rect">
            <a:avLst/>
          </a:prstGeom>
        </p:spPr>
        <p:txBody>
          <a:bodyPr wrap="square">
            <a:spAutoFit/>
          </a:bodyPr>
          <a:lstStyle/>
          <a:p>
            <a:pPr algn="r"/>
            <a:r>
              <a:rPr lang="ja-JP" altLang="en-US" sz="2400" b="1" dirty="0" smtClean="0"/>
              <a:t>理学系研究科　地球惑星科学専攻</a:t>
            </a:r>
            <a:endParaRPr lang="en-US" altLang="ja-JP" sz="2400" b="1" dirty="0"/>
          </a:p>
          <a:p>
            <a:pPr algn="r"/>
            <a:r>
              <a:rPr lang="en-US" altLang="ja-JP" sz="2400" b="1" dirty="0" smtClean="0"/>
              <a:t>M2</a:t>
            </a:r>
            <a:r>
              <a:rPr lang="ja-JP" altLang="en-US" sz="2400" b="1" dirty="0" smtClean="0"/>
              <a:t>　中村海</a:t>
            </a:r>
            <a:r>
              <a:rPr lang="en-US" altLang="ja-JP" sz="2400" b="1" dirty="0" smtClean="0"/>
              <a:t>		</a:t>
            </a:r>
          </a:p>
          <a:p>
            <a:pPr algn="r"/>
            <a:r>
              <a:rPr lang="en-US" altLang="ja-JP" sz="2400" b="1" dirty="0" smtClean="0"/>
              <a:t>D1</a:t>
            </a:r>
            <a:r>
              <a:rPr lang="ja-JP" altLang="en-US" sz="2400" b="1" dirty="0" smtClean="0"/>
              <a:t>　酒井浩考</a:t>
            </a:r>
            <a:r>
              <a:rPr lang="en-US" altLang="ja-JP" sz="2400" b="1" dirty="0" smtClean="0"/>
              <a:t>	</a:t>
            </a:r>
          </a:p>
          <a:p>
            <a:pPr algn="r"/>
            <a:r>
              <a:rPr lang="en-US" altLang="ja-JP" sz="2400" b="1" dirty="0" smtClean="0"/>
              <a:t>D1</a:t>
            </a:r>
            <a:r>
              <a:rPr lang="ja-JP" altLang="en-US" sz="2400" b="1" dirty="0" smtClean="0"/>
              <a:t>　藤田明男</a:t>
            </a:r>
            <a:r>
              <a:rPr lang="en-US" altLang="ja-JP" sz="2400" b="1" dirty="0" smtClean="0"/>
              <a:t>	</a:t>
            </a:r>
            <a:endParaRPr lang="ja-JP" altLang="en-US" sz="2400" b="1" dirty="0"/>
          </a:p>
        </p:txBody>
      </p:sp>
      <p:cxnSp>
        <p:nvCxnSpPr>
          <p:cNvPr id="9" name="直線コネクタ 8"/>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ja-JP" altLang="en-US" sz="2400" b="1" dirty="0" smtClean="0">
                <a:solidFill>
                  <a:prstClr val="white"/>
                </a:solidFill>
              </a:rPr>
              <a:t>高圧変成岩が如何に地表に現れるか</a:t>
            </a:r>
            <a:endParaRPr lang="en-US" altLang="ja-JP" sz="2400" b="1" dirty="0" smtClean="0">
              <a:solidFill>
                <a:prstClr val="white"/>
              </a:solidFill>
            </a:endParaRP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764704"/>
            <a:ext cx="8712968" cy="5539978"/>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多くの</a:t>
            </a:r>
            <a:r>
              <a:rPr lang="en-US" altLang="ja-JP" sz="2400" dirty="0" smtClean="0">
                <a:solidFill>
                  <a:prstClr val="white"/>
                </a:solidFill>
              </a:rPr>
              <a:t>Ridged </a:t>
            </a:r>
            <a:r>
              <a:rPr lang="en-US" altLang="ja-JP" sz="2400" dirty="0" err="1" smtClean="0">
                <a:solidFill>
                  <a:prstClr val="white"/>
                </a:solidFill>
              </a:rPr>
              <a:t>forearc</a:t>
            </a:r>
            <a:r>
              <a:rPr lang="en-US" altLang="ja-JP" sz="2400" dirty="0" smtClean="0">
                <a:solidFill>
                  <a:prstClr val="white"/>
                </a:solidFill>
              </a:rPr>
              <a:t> high</a:t>
            </a:r>
            <a:r>
              <a:rPr lang="ja-JP" altLang="en-US" sz="2400" dirty="0" smtClean="0">
                <a:solidFill>
                  <a:prstClr val="white"/>
                </a:solidFill>
              </a:rPr>
              <a:t>の地下では、共通して高圧変成岩が形成しやすい条件が揃う</a:t>
            </a:r>
            <a:endParaRPr lang="en-US" altLang="ja-JP" sz="2400" dirty="0" smtClean="0">
              <a:solidFill>
                <a:prstClr val="white"/>
              </a:solidFill>
            </a:endParaRPr>
          </a:p>
          <a:p>
            <a:pPr marL="800100" lvl="1" indent="-342900">
              <a:buFont typeface="Arial"/>
              <a:buChar char="•"/>
            </a:pPr>
            <a:r>
              <a:rPr lang="en-US" altLang="ja-JP" sz="2400" dirty="0" smtClean="0">
                <a:solidFill>
                  <a:prstClr val="white"/>
                </a:solidFill>
              </a:rPr>
              <a:t>Olympic Mountains</a:t>
            </a:r>
            <a:r>
              <a:rPr lang="ja-JP" altLang="en-US" sz="2400" dirty="0" smtClean="0">
                <a:solidFill>
                  <a:prstClr val="white"/>
                </a:solidFill>
              </a:rPr>
              <a:t>の地下には</a:t>
            </a:r>
            <a:r>
              <a:rPr lang="en-US" altLang="ja-JP" sz="2400" dirty="0" smtClean="0">
                <a:solidFill>
                  <a:prstClr val="white"/>
                </a:solidFill>
              </a:rPr>
              <a:t>~30km</a:t>
            </a:r>
            <a:r>
              <a:rPr lang="ja-JP" altLang="en-US" sz="2400" dirty="0" smtClean="0">
                <a:solidFill>
                  <a:prstClr val="white"/>
                </a:solidFill>
              </a:rPr>
              <a:t>の付加堆積岩が存在</a:t>
            </a:r>
            <a:endParaRPr lang="en-US" altLang="ja-JP" sz="2400" dirty="0">
              <a:solidFill>
                <a:prstClr val="white"/>
              </a:solidFill>
            </a:endParaRPr>
          </a:p>
          <a:p>
            <a:pPr marL="800100" lvl="1" indent="-342900">
              <a:buFont typeface="Arial"/>
              <a:buChar char="•"/>
            </a:pPr>
            <a:r>
              <a:rPr lang="ja-JP" altLang="en-US" sz="2400" dirty="0" smtClean="0">
                <a:solidFill>
                  <a:prstClr val="white"/>
                </a:solidFill>
              </a:rPr>
              <a:t>変成圧力：</a:t>
            </a:r>
            <a:r>
              <a:rPr lang="en-US" altLang="ja-JP" sz="2400" dirty="0" smtClean="0">
                <a:solidFill>
                  <a:prstClr val="white"/>
                </a:solidFill>
              </a:rPr>
              <a:t>~800Mpa</a:t>
            </a: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これら地下で形成される変成岩がどのように地表に達するか</a:t>
            </a:r>
            <a:endParaRPr lang="en-US" altLang="ja-JP" sz="2400" dirty="0" smtClean="0">
              <a:solidFill>
                <a:prstClr val="white"/>
              </a:solidFill>
            </a:endParaRPr>
          </a:p>
          <a:p>
            <a:pPr marL="800100" lvl="1" indent="-342900">
              <a:buFont typeface="Arial"/>
              <a:buChar char="•"/>
            </a:pPr>
            <a:r>
              <a:rPr lang="ja-JP" altLang="en-US" sz="2400" dirty="0" smtClean="0">
                <a:solidFill>
                  <a:prstClr val="white"/>
                </a:solidFill>
              </a:rPr>
              <a:t>断層運動に伴う</a:t>
            </a:r>
            <a:r>
              <a:rPr lang="en-US" altLang="ja-JP" sz="2400" dirty="0" smtClean="0">
                <a:solidFill>
                  <a:prstClr val="white"/>
                </a:solidFill>
              </a:rPr>
              <a:t>Exhumation</a:t>
            </a:r>
            <a:r>
              <a:rPr lang="ja-JP" altLang="en-US" sz="2400" dirty="0" smtClean="0">
                <a:solidFill>
                  <a:prstClr val="white"/>
                </a:solidFill>
              </a:rPr>
              <a:t>？</a:t>
            </a:r>
            <a:endParaRPr lang="en-US" altLang="ja-JP" sz="2400" dirty="0" smtClean="0">
              <a:solidFill>
                <a:prstClr val="white"/>
              </a:solidFill>
            </a:endParaRPr>
          </a:p>
          <a:p>
            <a:pPr marL="800100" lvl="1" indent="-342900">
              <a:buFont typeface="Arial"/>
              <a:buChar char="•"/>
            </a:pPr>
            <a:r>
              <a:rPr lang="ja-JP" altLang="en-US" sz="2400" dirty="0" smtClean="0">
                <a:solidFill>
                  <a:prstClr val="white"/>
                </a:solidFill>
              </a:rPr>
              <a:t>浸食作用に伴う</a:t>
            </a:r>
            <a:r>
              <a:rPr lang="en-US" altLang="ja-JP" sz="2400" dirty="0" smtClean="0">
                <a:solidFill>
                  <a:prstClr val="white"/>
                </a:solidFill>
              </a:rPr>
              <a:t>Exhumation</a:t>
            </a:r>
            <a:r>
              <a:rPr lang="ja-JP" altLang="en-US" sz="2400" dirty="0" smtClean="0">
                <a:solidFill>
                  <a:prstClr val="white"/>
                </a:solidFill>
              </a:rPr>
              <a:t>？　</a:t>
            </a:r>
            <a:endParaRPr lang="en-US" altLang="ja-JP" sz="2400" dirty="0" smtClean="0">
              <a:solidFill>
                <a:prstClr val="white"/>
              </a:solidFill>
            </a:endParaRPr>
          </a:p>
          <a:p>
            <a:pPr marL="1257300" lvl="2" indent="-342900">
              <a:buFont typeface="Arial"/>
              <a:buChar char="•"/>
            </a:pPr>
            <a:r>
              <a:rPr lang="ja-JP" altLang="en-US" dirty="0" smtClean="0">
                <a:solidFill>
                  <a:prstClr val="white"/>
                </a:solidFill>
              </a:rPr>
              <a:t>（</a:t>
            </a:r>
            <a:r>
              <a:rPr lang="en-US" altLang="ja-JP" dirty="0" smtClean="0">
                <a:solidFill>
                  <a:prstClr val="white"/>
                </a:solidFill>
              </a:rPr>
              <a:t>↑</a:t>
            </a:r>
            <a:r>
              <a:rPr lang="ja-JP" altLang="en-US" dirty="0" smtClean="0">
                <a:solidFill>
                  <a:prstClr val="white"/>
                </a:solidFill>
              </a:rPr>
              <a:t>あまり注目されていない</a:t>
            </a:r>
            <a:r>
              <a:rPr lang="en-US" altLang="ja-JP" dirty="0" smtClean="0">
                <a:solidFill>
                  <a:prstClr val="white"/>
                </a:solidFill>
              </a:rPr>
              <a:t>…</a:t>
            </a:r>
            <a:r>
              <a:rPr lang="ja-JP" altLang="en-US" dirty="0" smtClean="0">
                <a:solidFill>
                  <a:prstClr val="white"/>
                </a:solidFill>
              </a:rPr>
              <a:t>）</a:t>
            </a:r>
            <a:r>
              <a:rPr lang="en-US" altLang="ja-JP" dirty="0" smtClean="0">
                <a:solidFill>
                  <a:prstClr val="white"/>
                </a:solidFill>
              </a:rPr>
              <a:t>	</a:t>
            </a:r>
          </a:p>
          <a:p>
            <a:pPr marL="342900" indent="-342900">
              <a:buFont typeface="Arial"/>
              <a:buChar char="•"/>
            </a:pPr>
            <a:endParaRPr lang="en-US" altLang="ja-JP" sz="2400" dirty="0" smtClean="0">
              <a:solidFill>
                <a:prstClr val="white"/>
              </a:solidFill>
            </a:endParaRPr>
          </a:p>
          <a:p>
            <a:pPr marL="342900" indent="-342900">
              <a:buFont typeface="Arial"/>
              <a:buChar char="•"/>
            </a:pPr>
            <a:r>
              <a:rPr lang="en-US" altLang="ja-JP" sz="2400" dirty="0">
                <a:solidFill>
                  <a:prstClr val="white"/>
                </a:solidFill>
              </a:rPr>
              <a:t>Brandon et al. (1998) </a:t>
            </a:r>
            <a:r>
              <a:rPr lang="ja-JP" altLang="en-US" sz="2400" dirty="0" smtClean="0">
                <a:solidFill>
                  <a:prstClr val="white"/>
                </a:solidFill>
              </a:rPr>
              <a:t>では</a:t>
            </a:r>
            <a:r>
              <a:rPr lang="en-US" altLang="ja-JP" sz="2400" dirty="0" smtClean="0">
                <a:solidFill>
                  <a:prstClr val="white"/>
                </a:solidFill>
              </a:rPr>
              <a:t>Cascadia margin</a:t>
            </a:r>
            <a:r>
              <a:rPr lang="ja-JP" altLang="en-US" sz="2400" dirty="0" smtClean="0">
                <a:solidFill>
                  <a:prstClr val="white"/>
                </a:solidFill>
              </a:rPr>
              <a:t>の中でも、最も長く</a:t>
            </a:r>
            <a:r>
              <a:rPr lang="en-US" altLang="ja-JP" sz="2400" dirty="0" smtClean="0">
                <a:solidFill>
                  <a:prstClr val="white"/>
                </a:solidFill>
              </a:rPr>
              <a:t>Exhumation</a:t>
            </a:r>
            <a:r>
              <a:rPr lang="ja-JP" altLang="en-US" sz="2400" dirty="0" smtClean="0">
                <a:solidFill>
                  <a:prstClr val="white"/>
                </a:solidFill>
              </a:rPr>
              <a:t>が起こっているとされる</a:t>
            </a:r>
            <a:r>
              <a:rPr lang="en-US" altLang="ja-JP" sz="2400" dirty="0" smtClean="0">
                <a:solidFill>
                  <a:prstClr val="white"/>
                </a:solidFill>
              </a:rPr>
              <a:t>Olympic Mountains</a:t>
            </a:r>
            <a:r>
              <a:rPr lang="ja-JP" altLang="en-US" sz="2400" dirty="0" smtClean="0">
                <a:solidFill>
                  <a:prstClr val="white"/>
                </a:solidFill>
              </a:rPr>
              <a:t>において、その過程を調査している</a:t>
            </a:r>
            <a:endParaRPr lang="en-US" altLang="ja-JP" sz="2400" dirty="0" smtClean="0">
              <a:solidFill>
                <a:prstClr val="white"/>
              </a:solidFill>
            </a:endParaRPr>
          </a:p>
          <a:p>
            <a:pPr marL="342900" indent="-342900">
              <a:buFont typeface="Arial"/>
              <a:buChar char="•"/>
            </a:pPr>
            <a:endParaRPr lang="en-US" altLang="ja-JP" sz="2400" dirty="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3890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dissolve">
                                      <p:cBhvr>
                                        <p:cTn id="7" dur="500"/>
                                        <p:tgtEl>
                                          <p:spTgt spid="1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xEl>
                                              <p:pRg st="5" end="5"/>
                                            </p:txEl>
                                          </p:spTgt>
                                        </p:tgtEl>
                                        <p:attrNameLst>
                                          <p:attrName>style.visibility</p:attrName>
                                        </p:attrNameLst>
                                      </p:cBhvr>
                                      <p:to>
                                        <p:strVal val="visible"/>
                                      </p:to>
                                    </p:set>
                                    <p:anim calcmode="lin" valueType="num">
                                      <p:cBhvr additive="base">
                                        <p:cTn id="12"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
                                            <p:txEl>
                                              <p:pRg st="6" end="6"/>
                                            </p:txEl>
                                          </p:spTgt>
                                        </p:tgtEl>
                                        <p:attrNameLst>
                                          <p:attrName>style.visibility</p:attrName>
                                        </p:attrNameLst>
                                      </p:cBhvr>
                                      <p:to>
                                        <p:strVal val="visible"/>
                                      </p:to>
                                    </p:set>
                                    <p:anim calcmode="lin" valueType="num">
                                      <p:cBhvr additive="base">
                                        <p:cTn id="18"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2">
                                            <p:txEl>
                                              <p:pRg st="7" end="7"/>
                                            </p:txEl>
                                          </p:spTgt>
                                        </p:tgtEl>
                                        <p:attrNameLst>
                                          <p:attrName>style.visibility</p:attrName>
                                        </p:attrNameLst>
                                      </p:cBhvr>
                                      <p:to>
                                        <p:strVal val="visible"/>
                                      </p:to>
                                    </p:set>
                                    <p:animEffect transition="in" filter="dissolve">
                                      <p:cBhvr>
                                        <p:cTn id="24" dur="500"/>
                                        <p:tgtEl>
                                          <p:spTgt spid="12">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animEffect transition="in" filter="dissolve">
                                      <p:cBhvr>
                                        <p:cTn id="29"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Fission-Track</a:t>
            </a:r>
            <a:r>
              <a:rPr lang="en-US" altLang="ja-JP" sz="2400" b="1" dirty="0">
                <a:solidFill>
                  <a:prstClr val="white"/>
                </a:solidFill>
              </a:rPr>
              <a:t> </a:t>
            </a:r>
            <a:r>
              <a:rPr lang="en-US" altLang="ja-JP" sz="2400" b="1" dirty="0" smtClean="0">
                <a:solidFill>
                  <a:prstClr val="white"/>
                </a:solidFill>
              </a:rPr>
              <a:t>method</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764704"/>
            <a:ext cx="8712968" cy="4524315"/>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放射年代測定の１種</a:t>
            </a:r>
            <a:endParaRPr lang="en-US" altLang="ja-JP" sz="2400" dirty="0" smtClean="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鉱物中に含まれる</a:t>
            </a:r>
            <a:r>
              <a:rPr lang="en-US" altLang="ja-JP" sz="2400" dirty="0" smtClean="0">
                <a:solidFill>
                  <a:prstClr val="white"/>
                </a:solidFill>
              </a:rPr>
              <a:t>U</a:t>
            </a:r>
            <a:r>
              <a:rPr lang="en-US" altLang="ja-JP" sz="2400" baseline="30000" dirty="0" smtClean="0">
                <a:solidFill>
                  <a:prstClr val="white"/>
                </a:solidFill>
              </a:rPr>
              <a:t>238</a:t>
            </a:r>
            <a:r>
              <a:rPr lang="ja-JP" altLang="en-US" sz="2400" dirty="0" smtClean="0">
                <a:solidFill>
                  <a:prstClr val="white"/>
                </a:solidFill>
              </a:rPr>
              <a:t>が</a:t>
            </a:r>
            <a:r>
              <a:rPr lang="en-US" altLang="ja-JP" sz="2400" dirty="0" smtClean="0">
                <a:solidFill>
                  <a:prstClr val="white"/>
                </a:solidFill>
              </a:rPr>
              <a:t>α</a:t>
            </a:r>
            <a:r>
              <a:rPr lang="ja-JP" altLang="en-US" sz="2400" dirty="0" smtClean="0">
                <a:solidFill>
                  <a:prstClr val="white"/>
                </a:solidFill>
              </a:rPr>
              <a:t>崩壊をする際に鉱物に残す飛跡（</a:t>
            </a:r>
            <a:r>
              <a:rPr lang="en-US" altLang="ja-JP" sz="2400" dirty="0" smtClean="0">
                <a:solidFill>
                  <a:prstClr val="white"/>
                </a:solidFill>
              </a:rPr>
              <a:t>track</a:t>
            </a:r>
            <a:r>
              <a:rPr lang="ja-JP" altLang="en-US" sz="2400" dirty="0" smtClean="0">
                <a:solidFill>
                  <a:prstClr val="white"/>
                </a:solidFill>
              </a:rPr>
              <a:t>）を観察・計測し、その密度より年代を求める</a:t>
            </a:r>
            <a:endParaRPr lang="en-US" altLang="ja-JP" sz="2400" dirty="0" smtClean="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熱が加えられることにより飛跡は消えてしまうため、鉱物が再加熱されると年代の起点はリセットされる（飛跡が消滅する温度は鉱物により異なる）。</a:t>
            </a:r>
            <a:endParaRPr lang="en-US" altLang="ja-JP" sz="2400" dirty="0" smtClean="0">
              <a:solidFill>
                <a:prstClr val="white"/>
              </a:solidFill>
            </a:endParaRPr>
          </a:p>
          <a:p>
            <a:pPr marL="342900" indent="-342900">
              <a:buFont typeface="Arial"/>
              <a:buChar char="•"/>
            </a:pPr>
            <a:endParaRPr lang="en-US" altLang="ja-JP" sz="2400" dirty="0">
              <a:solidFill>
                <a:prstClr val="white"/>
              </a:solidFill>
            </a:endParaRPr>
          </a:p>
          <a:p>
            <a:pPr marL="342900" indent="-342900">
              <a:buFont typeface="Arial"/>
              <a:buChar char="•"/>
            </a:pPr>
            <a:r>
              <a:rPr lang="en-US" altLang="ja-JP" sz="2400" dirty="0" smtClean="0">
                <a:solidFill>
                  <a:prstClr val="white"/>
                </a:solidFill>
              </a:rPr>
              <a:t>Brandon et al. (1998)</a:t>
            </a:r>
            <a:r>
              <a:rPr lang="en-US" altLang="ja-JP" sz="2400" dirty="0">
                <a:solidFill>
                  <a:prstClr val="white"/>
                </a:solidFill>
              </a:rPr>
              <a:t> </a:t>
            </a:r>
            <a:r>
              <a:rPr lang="ja-JP" altLang="en-US" sz="2400" dirty="0" smtClean="0">
                <a:solidFill>
                  <a:prstClr val="white"/>
                </a:solidFill>
              </a:rPr>
              <a:t>ではアパタイトとジルコンの</a:t>
            </a:r>
            <a:r>
              <a:rPr lang="en-US" altLang="ja-JP" sz="2400" dirty="0" smtClean="0">
                <a:solidFill>
                  <a:prstClr val="white"/>
                </a:solidFill>
              </a:rPr>
              <a:t>2</a:t>
            </a:r>
            <a:r>
              <a:rPr lang="ja-JP" altLang="en-US" sz="2400" dirty="0" smtClean="0">
                <a:solidFill>
                  <a:prstClr val="white"/>
                </a:solidFill>
              </a:rPr>
              <a:t>種類の鉱物を用いて、</a:t>
            </a:r>
            <a:r>
              <a:rPr lang="en-US" altLang="ja-JP" sz="2400" dirty="0" smtClean="0">
                <a:solidFill>
                  <a:prstClr val="white"/>
                </a:solidFill>
              </a:rPr>
              <a:t>fission-track</a:t>
            </a:r>
            <a:r>
              <a:rPr lang="ja-JP" altLang="en-US" sz="2400" dirty="0" smtClean="0">
                <a:solidFill>
                  <a:prstClr val="white"/>
                </a:solidFill>
              </a:rPr>
              <a:t>年代を得た上で、それより</a:t>
            </a:r>
            <a:r>
              <a:rPr lang="en-US" altLang="ja-JP" sz="2400" dirty="0" smtClean="0">
                <a:solidFill>
                  <a:prstClr val="white"/>
                </a:solidFill>
              </a:rPr>
              <a:t>Exhumation rate</a:t>
            </a:r>
            <a:r>
              <a:rPr lang="ja-JP" altLang="en-US" sz="2400" dirty="0" smtClean="0">
                <a:solidFill>
                  <a:prstClr val="white"/>
                </a:solidFill>
              </a:rPr>
              <a:t>を推定している</a:t>
            </a:r>
            <a:endParaRPr lang="en-US" altLang="ja-JP" sz="2400" dirty="0" smtClean="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382527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Exhumation rate</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979" t="3044" r="1332" b="3351"/>
          <a:stretch/>
        </p:blipFill>
        <p:spPr>
          <a:xfrm>
            <a:off x="539552" y="476672"/>
            <a:ext cx="6754682" cy="4959767"/>
          </a:xfrm>
          <a:prstGeom prst="rect">
            <a:avLst/>
          </a:prstGeom>
        </p:spPr>
      </p:pic>
      <p:sp>
        <p:nvSpPr>
          <p:cNvPr id="8" name="テキスト ボックス 7"/>
          <p:cNvSpPr txBox="1"/>
          <p:nvPr/>
        </p:nvSpPr>
        <p:spPr>
          <a:xfrm>
            <a:off x="539552" y="5589240"/>
            <a:ext cx="7200800" cy="461665"/>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同心円上のパターンを描く</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079241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The</a:t>
            </a:r>
            <a:r>
              <a:rPr lang="en-US" altLang="ja-JP" sz="2400" b="1" dirty="0">
                <a:solidFill>
                  <a:prstClr val="white"/>
                </a:solidFill>
              </a:rPr>
              <a:t> </a:t>
            </a:r>
            <a:r>
              <a:rPr lang="en-US" altLang="ja-JP" sz="2400" b="1" dirty="0" smtClean="0">
                <a:solidFill>
                  <a:prstClr val="white"/>
                </a:solidFill>
              </a:rPr>
              <a:t>Pattern of Exhumation</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3566" t="2555" r="2953"/>
          <a:stretch/>
        </p:blipFill>
        <p:spPr>
          <a:xfrm>
            <a:off x="107504" y="620688"/>
            <a:ext cx="5096113" cy="5625407"/>
          </a:xfrm>
          <a:prstGeom prst="rect">
            <a:avLst/>
          </a:prstGeom>
        </p:spPr>
      </p:pic>
      <p:sp>
        <p:nvSpPr>
          <p:cNvPr id="4" name="テキスト ボックス 3"/>
          <p:cNvSpPr txBox="1"/>
          <p:nvPr/>
        </p:nvSpPr>
        <p:spPr>
          <a:xfrm>
            <a:off x="5364088" y="620688"/>
            <a:ext cx="3600400" cy="5632311"/>
          </a:xfrm>
          <a:prstGeom prst="rect">
            <a:avLst/>
          </a:prstGeom>
          <a:noFill/>
        </p:spPr>
        <p:txBody>
          <a:bodyPr wrap="square" rtlCol="0">
            <a:spAutoFit/>
          </a:bodyPr>
          <a:lstStyle/>
          <a:p>
            <a:pPr marL="342900" indent="-342900">
              <a:buFont typeface="Arial"/>
              <a:buChar char="•"/>
            </a:pPr>
            <a:r>
              <a:rPr lang="en-US" altLang="ja-JP" sz="2400" dirty="0" smtClean="0">
                <a:solidFill>
                  <a:prstClr val="white"/>
                </a:solidFill>
              </a:rPr>
              <a:t>A) </a:t>
            </a:r>
            <a:r>
              <a:rPr lang="ja-JP" altLang="en-US" sz="2400" dirty="0" smtClean="0">
                <a:solidFill>
                  <a:prstClr val="white"/>
                </a:solidFill>
              </a:rPr>
              <a:t>初期の地形</a:t>
            </a:r>
            <a:endParaRPr lang="en-US" altLang="ja-JP" sz="2400" dirty="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en-US" altLang="ja-JP" sz="2400" dirty="0" smtClean="0">
                <a:solidFill>
                  <a:prstClr val="white"/>
                </a:solidFill>
              </a:rPr>
              <a:t>B)  </a:t>
            </a:r>
            <a:r>
              <a:rPr lang="ja-JP" altLang="en-US" sz="2400" dirty="0" smtClean="0">
                <a:solidFill>
                  <a:prstClr val="white"/>
                </a:solidFill>
              </a:rPr>
              <a:t>浸食性</a:t>
            </a:r>
            <a:r>
              <a:rPr lang="en-US" altLang="ja-JP" sz="2400" dirty="0" smtClean="0">
                <a:solidFill>
                  <a:prstClr val="white"/>
                </a:solidFill>
              </a:rPr>
              <a:t> exhumation</a:t>
            </a:r>
          </a:p>
          <a:p>
            <a:pPr marL="800100" lvl="1" indent="-342900">
              <a:buFont typeface="Arial"/>
              <a:buChar char="•"/>
            </a:pPr>
            <a:r>
              <a:rPr lang="ja-JP" altLang="en-US" sz="2000" dirty="0" smtClean="0">
                <a:solidFill>
                  <a:prstClr val="white"/>
                </a:solidFill>
              </a:rPr>
              <a:t>地殻運動による隆起が起こった場所を中心としたパターンが得られる</a:t>
            </a:r>
            <a:endParaRPr lang="en-US" altLang="ja-JP" sz="2000" dirty="0" smtClean="0">
              <a:solidFill>
                <a:prstClr val="white"/>
              </a:solidFill>
            </a:endParaRPr>
          </a:p>
          <a:p>
            <a:pPr marL="800100" lvl="1" indent="-342900">
              <a:buFont typeface="Arial"/>
              <a:buChar char="•"/>
            </a:pPr>
            <a:r>
              <a:rPr lang="en-US" altLang="ja-JP" sz="2000" dirty="0" smtClean="0">
                <a:solidFill>
                  <a:prstClr val="white"/>
                </a:solidFill>
              </a:rPr>
              <a:t>HR</a:t>
            </a:r>
            <a:r>
              <a:rPr lang="ja-JP" altLang="en-US" sz="2000" dirty="0" smtClean="0">
                <a:solidFill>
                  <a:prstClr val="white"/>
                </a:solidFill>
              </a:rPr>
              <a:t>断層は初期の状態より急な傾斜を持つようになる</a:t>
            </a:r>
            <a:endParaRPr lang="en-US" altLang="ja-JP" sz="2000" dirty="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en-US" altLang="ja-JP" sz="2400" dirty="0" smtClean="0">
                <a:solidFill>
                  <a:prstClr val="white"/>
                </a:solidFill>
              </a:rPr>
              <a:t>C) </a:t>
            </a:r>
            <a:r>
              <a:rPr lang="ja-JP" altLang="en-US" sz="2400" dirty="0" smtClean="0">
                <a:solidFill>
                  <a:prstClr val="white"/>
                </a:solidFill>
              </a:rPr>
              <a:t>伸展性</a:t>
            </a:r>
            <a:r>
              <a:rPr lang="en-US" altLang="ja-JP" sz="2400" dirty="0" smtClean="0">
                <a:solidFill>
                  <a:prstClr val="white"/>
                </a:solidFill>
              </a:rPr>
              <a:t> exhumation</a:t>
            </a:r>
          </a:p>
          <a:p>
            <a:pPr marL="800100" lvl="1" indent="-342900">
              <a:buFont typeface="Arial"/>
              <a:buChar char="•"/>
            </a:pPr>
            <a:r>
              <a:rPr lang="en-US" altLang="ja-JP" sz="2000" dirty="0" smtClean="0">
                <a:solidFill>
                  <a:prstClr val="white"/>
                </a:solidFill>
              </a:rPr>
              <a:t>HR</a:t>
            </a:r>
            <a:r>
              <a:rPr lang="ja-JP" altLang="en-US" sz="2000" dirty="0" smtClean="0">
                <a:solidFill>
                  <a:prstClr val="white"/>
                </a:solidFill>
              </a:rPr>
              <a:t>断層の正断層活動による</a:t>
            </a:r>
            <a:endParaRPr lang="en-US" altLang="ja-JP" sz="2000" dirty="0" smtClean="0">
              <a:solidFill>
                <a:prstClr val="white"/>
              </a:solidFill>
            </a:endParaRPr>
          </a:p>
          <a:p>
            <a:pPr marL="800100" lvl="1" indent="-342900">
              <a:buFont typeface="Arial"/>
              <a:buChar char="•"/>
            </a:pPr>
            <a:r>
              <a:rPr lang="ja-JP" altLang="en-US" sz="2000" dirty="0" smtClean="0">
                <a:solidFill>
                  <a:prstClr val="white"/>
                </a:solidFill>
              </a:rPr>
              <a:t>非対称のパターン</a:t>
            </a:r>
            <a:endParaRPr lang="en-US" altLang="ja-JP" sz="2000" dirty="0" smtClean="0">
              <a:solidFill>
                <a:prstClr val="white"/>
              </a:solidFill>
            </a:endParaRPr>
          </a:p>
          <a:p>
            <a:pPr marL="800100" lvl="1" indent="-342900">
              <a:buFont typeface="Arial"/>
              <a:buChar char="•"/>
            </a:pPr>
            <a:r>
              <a:rPr lang="ja-JP" altLang="en-US" sz="2000" dirty="0" smtClean="0">
                <a:solidFill>
                  <a:prstClr val="white"/>
                </a:solidFill>
              </a:rPr>
              <a:t>断層の西で深部の岩帯が露出</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282607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Exhumation rate</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979" t="3044" r="1332" b="3351"/>
          <a:stretch/>
        </p:blipFill>
        <p:spPr>
          <a:xfrm>
            <a:off x="539552" y="476672"/>
            <a:ext cx="6754682" cy="4959767"/>
          </a:xfrm>
          <a:prstGeom prst="rect">
            <a:avLst/>
          </a:prstGeom>
        </p:spPr>
      </p:pic>
      <p:sp>
        <p:nvSpPr>
          <p:cNvPr id="8" name="テキスト ボックス 7"/>
          <p:cNvSpPr txBox="1"/>
          <p:nvPr/>
        </p:nvSpPr>
        <p:spPr>
          <a:xfrm>
            <a:off x="539552" y="5589240"/>
            <a:ext cx="7200800" cy="830997"/>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同心円上のパターンを描く</a:t>
            </a:r>
            <a:endParaRPr lang="en-US" altLang="ja-JP" sz="2400" dirty="0" smtClean="0">
              <a:solidFill>
                <a:prstClr val="white"/>
              </a:solidFill>
            </a:endParaRPr>
          </a:p>
          <a:p>
            <a:pPr marL="800100" lvl="1" indent="-342900">
              <a:buFont typeface="Wingdings" charset="2"/>
              <a:buChar char="Ø"/>
            </a:pPr>
            <a:r>
              <a:rPr lang="en-US" altLang="ja-JP" sz="2400" dirty="0" smtClean="0">
                <a:solidFill>
                  <a:srgbClr val="FF0000"/>
                </a:solidFill>
              </a:rPr>
              <a:t>Erosional Exhumation</a:t>
            </a:r>
            <a:endParaRPr lang="ja-JP" altLang="en-US" sz="2400" dirty="0" smtClean="0">
              <a:solidFill>
                <a:srgbClr val="FF0000"/>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698125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Exhumation rate</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79512" y="548680"/>
            <a:ext cx="8784976" cy="4278094"/>
          </a:xfrm>
          <a:prstGeom prst="rect">
            <a:avLst/>
          </a:prstGeom>
          <a:noFill/>
        </p:spPr>
        <p:txBody>
          <a:bodyPr wrap="square" rtlCol="0">
            <a:spAutoFit/>
          </a:bodyPr>
          <a:lstStyle/>
          <a:p>
            <a:pPr marL="342900" indent="-342900">
              <a:buFont typeface="Arial"/>
              <a:buChar char="•"/>
            </a:pPr>
            <a:r>
              <a:rPr lang="en-US" altLang="ja-JP" sz="2400" dirty="0" smtClean="0">
                <a:solidFill>
                  <a:prstClr val="white"/>
                </a:solidFill>
              </a:rPr>
              <a:t>Olympic</a:t>
            </a:r>
            <a:r>
              <a:rPr lang="ja-JP" altLang="en-US" sz="2400" dirty="0" smtClean="0">
                <a:solidFill>
                  <a:prstClr val="white"/>
                </a:solidFill>
              </a:rPr>
              <a:t>半島の長期的な</a:t>
            </a:r>
            <a:r>
              <a:rPr lang="en-US" altLang="ja-JP" sz="2400" dirty="0" smtClean="0">
                <a:solidFill>
                  <a:prstClr val="white"/>
                </a:solidFill>
              </a:rPr>
              <a:t>exhumation rate</a:t>
            </a:r>
            <a:r>
              <a:rPr lang="ja-JP" altLang="en-US" sz="2400" dirty="0" smtClean="0">
                <a:solidFill>
                  <a:prstClr val="white"/>
                </a:solidFill>
              </a:rPr>
              <a:t>の平均</a:t>
            </a:r>
            <a:endParaRPr lang="en-US" altLang="ja-JP" sz="2400" dirty="0" smtClean="0">
              <a:solidFill>
                <a:prstClr val="white"/>
              </a:solidFill>
            </a:endParaRPr>
          </a:p>
          <a:p>
            <a:pPr marL="800100" lvl="1" indent="-342900">
              <a:buFont typeface="Wingdings" charset="2"/>
              <a:buChar char="Ø"/>
            </a:pPr>
            <a:r>
              <a:rPr lang="en-US" altLang="ja-JP" sz="2400" dirty="0" smtClean="0">
                <a:solidFill>
                  <a:prstClr val="white"/>
                </a:solidFill>
              </a:rPr>
              <a:t>~0.26 km/</a:t>
            </a:r>
            <a:r>
              <a:rPr lang="en-US" altLang="ja-JP" sz="2400" dirty="0" err="1" smtClean="0">
                <a:solidFill>
                  <a:prstClr val="white"/>
                </a:solidFill>
              </a:rPr>
              <a:t>m.y</a:t>
            </a:r>
            <a:r>
              <a:rPr lang="en-US" altLang="ja-JP" sz="2400" dirty="0" smtClean="0">
                <a:solidFill>
                  <a:prstClr val="white"/>
                </a:solidFill>
              </a:rPr>
              <a:t>.</a:t>
            </a:r>
          </a:p>
          <a:p>
            <a:pPr marL="1257300" lvl="2" indent="-342900">
              <a:buFont typeface="Arial"/>
              <a:buChar char="•"/>
            </a:pPr>
            <a:r>
              <a:rPr lang="ja-JP" altLang="en-US" sz="2000" dirty="0" smtClean="0">
                <a:solidFill>
                  <a:prstClr val="white"/>
                </a:solidFill>
              </a:rPr>
              <a:t>現在の浸食速度（</a:t>
            </a:r>
            <a:r>
              <a:rPr lang="en-US" altLang="ja-JP" sz="2000" dirty="0" smtClean="0">
                <a:solidFill>
                  <a:prstClr val="white"/>
                </a:solidFill>
              </a:rPr>
              <a:t>0.18-0.32 km/</a:t>
            </a:r>
            <a:r>
              <a:rPr lang="en-US" altLang="ja-JP" sz="2000" dirty="0" err="1" smtClean="0">
                <a:solidFill>
                  <a:prstClr val="white"/>
                </a:solidFill>
              </a:rPr>
              <a:t>m.y</a:t>
            </a:r>
            <a:r>
              <a:rPr lang="en-US" altLang="ja-JP" sz="2000" dirty="0" smtClean="0">
                <a:solidFill>
                  <a:prstClr val="white"/>
                </a:solidFill>
              </a:rPr>
              <a:t>.</a:t>
            </a:r>
            <a:r>
              <a:rPr lang="ja-JP" altLang="en-US" sz="2000" dirty="0" smtClean="0">
                <a:solidFill>
                  <a:prstClr val="white"/>
                </a:solidFill>
              </a:rPr>
              <a:t>）と整合的</a:t>
            </a:r>
            <a:endParaRPr lang="en-US" altLang="ja-JP" sz="2000" dirty="0">
              <a:solidFill>
                <a:prstClr val="white"/>
              </a:solidFill>
            </a:endParaRPr>
          </a:p>
          <a:p>
            <a:pPr marL="800100" lvl="1" indent="-342900">
              <a:buFont typeface="Wingdings" charset="2"/>
              <a:buChar char="Ø"/>
            </a:pPr>
            <a:endParaRPr lang="en-US" altLang="ja-JP" sz="2400" dirty="0" smtClean="0">
              <a:solidFill>
                <a:prstClr val="white"/>
              </a:solidFill>
            </a:endParaRPr>
          </a:p>
          <a:p>
            <a:pPr marL="342900" indent="-342900">
              <a:buFont typeface="Arial"/>
              <a:buChar char="•"/>
            </a:pPr>
            <a:r>
              <a:rPr lang="en-US" altLang="ja-JP" sz="2400" dirty="0" smtClean="0">
                <a:solidFill>
                  <a:prstClr val="white"/>
                </a:solidFill>
              </a:rPr>
              <a:t>Olympic uplift</a:t>
            </a:r>
            <a:r>
              <a:rPr lang="ja-JP" altLang="en-US" sz="2400" dirty="0" smtClean="0">
                <a:solidFill>
                  <a:prstClr val="white"/>
                </a:solidFill>
              </a:rPr>
              <a:t>の浸食は西・北西方向に流れる河川で起こっている</a:t>
            </a:r>
            <a:endParaRPr lang="en-US" altLang="ja-JP" sz="2400" dirty="0" smtClean="0">
              <a:solidFill>
                <a:prstClr val="white"/>
              </a:solidFill>
            </a:endParaRPr>
          </a:p>
          <a:p>
            <a:pPr marL="800100" lvl="1" indent="-342900">
              <a:buFont typeface="Arial"/>
              <a:buChar char="•"/>
            </a:pPr>
            <a:r>
              <a:rPr lang="ja-JP" altLang="en-US" sz="2400" dirty="0" smtClean="0">
                <a:solidFill>
                  <a:prstClr val="white"/>
                </a:solidFill>
              </a:rPr>
              <a:t>浸食された土砂はほぼ太平洋に運搬され、海盆の傾斜部分あるいは遠洋の平地の部分に堆積する</a:t>
            </a:r>
            <a:endParaRPr lang="en-US" altLang="ja-JP" sz="2400" dirty="0" smtClean="0">
              <a:solidFill>
                <a:prstClr val="white"/>
              </a:solidFill>
            </a:endParaRPr>
          </a:p>
          <a:p>
            <a:pPr marL="800100" lvl="1" indent="-342900">
              <a:buFont typeface="Wingdings" charset="2"/>
              <a:buChar char="Ø"/>
            </a:pPr>
            <a:r>
              <a:rPr lang="ja-JP" altLang="en-US" sz="2400" dirty="0" smtClean="0">
                <a:solidFill>
                  <a:prstClr val="white"/>
                </a:solidFill>
              </a:rPr>
              <a:t>プレートの収束活動により、付加帯に戻される</a:t>
            </a:r>
            <a:endParaRPr lang="en-US" altLang="ja-JP" sz="2400" dirty="0" smtClean="0">
              <a:solidFill>
                <a:prstClr val="white"/>
              </a:solidFill>
            </a:endParaRPr>
          </a:p>
          <a:p>
            <a:pPr marL="1257300" lvl="2" indent="-342900">
              <a:buFont typeface="Arial"/>
              <a:buChar char="•"/>
            </a:pPr>
            <a:r>
              <a:rPr lang="ja-JP" altLang="en-US" sz="2000" dirty="0" smtClean="0">
                <a:solidFill>
                  <a:prstClr val="white"/>
                </a:solidFill>
              </a:rPr>
              <a:t>付加と浸食がおよそ釣り合っている</a:t>
            </a:r>
            <a:endParaRPr lang="en-US" altLang="ja-JP" sz="2000" dirty="0" smtClean="0">
              <a:solidFill>
                <a:prstClr val="white"/>
              </a:solidFill>
            </a:endParaRPr>
          </a:p>
          <a:p>
            <a:pPr marL="1257300" lvl="2" indent="-342900">
              <a:buFont typeface="Arial"/>
              <a:buChar char="•"/>
            </a:pPr>
            <a:r>
              <a:rPr lang="en-US" altLang="ja-JP" sz="2000" dirty="0" smtClean="0">
                <a:solidFill>
                  <a:prstClr val="white"/>
                </a:solidFill>
              </a:rPr>
              <a:t>Olympic Mountains</a:t>
            </a:r>
            <a:r>
              <a:rPr lang="ja-JP" altLang="en-US" sz="2000" dirty="0" smtClean="0">
                <a:solidFill>
                  <a:prstClr val="white"/>
                </a:solidFill>
              </a:rPr>
              <a:t>の地形は定常状態にあり、海面より上昇して出現した直後から変わっていないかもしれない</a:t>
            </a:r>
            <a:endParaRPr lang="en-US" altLang="ja-JP" sz="2000" dirty="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217265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テキスト ボックス 3"/>
          <p:cNvSpPr txBox="1"/>
          <p:nvPr/>
        </p:nvSpPr>
        <p:spPr>
          <a:xfrm>
            <a:off x="367016" y="352042"/>
            <a:ext cx="8101898" cy="7109639"/>
          </a:xfrm>
          <a:prstGeom prst="rect">
            <a:avLst/>
          </a:prstGeom>
          <a:noFill/>
        </p:spPr>
        <p:txBody>
          <a:bodyPr wrap="none" rtlCol="0">
            <a:spAutoFit/>
          </a:bodyPr>
          <a:lstStyle/>
          <a:p>
            <a:r>
              <a:rPr kumimoji="1" lang="ja-JP" altLang="en-US" sz="2400" dirty="0" smtClean="0"/>
              <a:t>地下での現象が温度と密接に関係</a:t>
            </a:r>
            <a:endParaRPr kumimoji="1" lang="en-US" altLang="ja-JP" sz="2400" dirty="0" smtClean="0"/>
          </a:p>
          <a:p>
            <a:endParaRPr lang="en-US" altLang="ja-JP" sz="2400" dirty="0"/>
          </a:p>
          <a:p>
            <a:r>
              <a:rPr kumimoji="1" lang="ja-JP" altLang="en-US" sz="2400" dirty="0" smtClean="0"/>
              <a:t>地殻やマントルを構成する岩石の性質が温度により変化</a:t>
            </a:r>
            <a:endParaRPr kumimoji="1" lang="en-US" altLang="ja-JP" sz="2400" dirty="0" smtClean="0"/>
          </a:p>
          <a:p>
            <a:endParaRPr lang="en-US" altLang="ja-JP" sz="2400" dirty="0"/>
          </a:p>
          <a:p>
            <a:endParaRPr lang="en-US" altLang="ja-JP" sz="2400" dirty="0"/>
          </a:p>
          <a:p>
            <a:r>
              <a:rPr kumimoji="1" lang="ja-JP" altLang="en-US" sz="2400" dirty="0" smtClean="0"/>
              <a:t>＜イメージ＞</a:t>
            </a:r>
            <a:endParaRPr kumimoji="1" lang="en-US" altLang="ja-JP" sz="2400" dirty="0" smtClean="0"/>
          </a:p>
          <a:p>
            <a:r>
              <a:rPr lang="ja-JP" altLang="en-US" sz="2400" dirty="0"/>
              <a:t>地下</a:t>
            </a:r>
            <a:r>
              <a:rPr lang="ja-JP" altLang="en-US" sz="2400" dirty="0" smtClean="0"/>
              <a:t>の岩石が高温になる</a:t>
            </a:r>
            <a:endParaRPr lang="en-US" altLang="ja-JP" sz="2400" dirty="0" smtClean="0"/>
          </a:p>
          <a:p>
            <a:r>
              <a:rPr kumimoji="1" lang="ja-JP" altLang="en-US" sz="2400" dirty="0" smtClean="0"/>
              <a:t>⇒軟らかくなる</a:t>
            </a:r>
            <a:endParaRPr kumimoji="1" lang="en-US" altLang="ja-JP" sz="2400" dirty="0" smtClean="0"/>
          </a:p>
          <a:p>
            <a:r>
              <a:rPr lang="ja-JP" altLang="en-US" sz="2400" dirty="0" smtClean="0"/>
              <a:t>⇒壊れにくくなる</a:t>
            </a:r>
            <a:endParaRPr lang="en-US" altLang="ja-JP" sz="2400" dirty="0" smtClean="0"/>
          </a:p>
          <a:p>
            <a:r>
              <a:rPr kumimoji="1" lang="ja-JP" altLang="en-US" sz="2400" dirty="0" smtClean="0"/>
              <a:t>⇒ある程度の温度以上で地震が発生しなくなると考えられる</a:t>
            </a:r>
            <a:endParaRPr kumimoji="1" lang="en-US" altLang="ja-JP" sz="2400" dirty="0" smtClean="0"/>
          </a:p>
          <a:p>
            <a:endParaRPr lang="en-US" altLang="ja-JP" sz="2400" dirty="0"/>
          </a:p>
          <a:p>
            <a:r>
              <a:rPr lang="ja-JP" altLang="en-US" sz="2400" dirty="0" smtClean="0"/>
              <a:t>＜実際に調べてみると＞</a:t>
            </a:r>
            <a:endParaRPr lang="en-US" altLang="ja-JP" sz="2400" dirty="0" smtClean="0"/>
          </a:p>
          <a:p>
            <a:r>
              <a:rPr lang="ja-JP" altLang="en-US" sz="2400" dirty="0" smtClean="0"/>
              <a:t>地震の発生する深さには限界があり、地下の温度が高いほど</a:t>
            </a:r>
            <a:endParaRPr lang="en-US" altLang="ja-JP" sz="2400" dirty="0" smtClean="0"/>
          </a:p>
          <a:p>
            <a:r>
              <a:rPr lang="ja-JP" altLang="en-US" sz="2400" dirty="0" smtClean="0"/>
              <a:t>地震発生の限界が浅い。</a:t>
            </a:r>
            <a:endParaRPr lang="en-US" altLang="ja-JP" sz="2400" dirty="0" smtClean="0"/>
          </a:p>
          <a:p>
            <a:endParaRPr kumimoji="1" lang="en-US" altLang="ja-JP" sz="2400" dirty="0"/>
          </a:p>
          <a:p>
            <a:r>
              <a:rPr lang="ja-JP" altLang="en-US" sz="2400" dirty="0" smtClean="0"/>
              <a:t>地震活動は地下の温度構造に密接に関係している</a:t>
            </a:r>
            <a:endParaRPr lang="en-US" altLang="ja-JP" sz="2400" dirty="0" smtClean="0"/>
          </a:p>
          <a:p>
            <a:r>
              <a:rPr kumimoji="1" lang="ja-JP" altLang="en-US" sz="2400" dirty="0" smtClean="0"/>
              <a:t>⇒調べる価値あり</a:t>
            </a:r>
            <a:endParaRPr kumimoji="1" lang="en-US" altLang="ja-JP" sz="2400" dirty="0" smtClean="0"/>
          </a:p>
          <a:p>
            <a:endParaRPr lang="en-US" altLang="ja-JP" sz="2400" dirty="0"/>
          </a:p>
          <a:p>
            <a:endParaRPr kumimoji="1" lang="ja-JP" altLang="en-US" sz="2400" dirty="0"/>
          </a:p>
        </p:txBody>
      </p:sp>
      <p:sp>
        <p:nvSpPr>
          <p:cNvPr id="5" name="右矢印 4"/>
          <p:cNvSpPr/>
          <p:nvPr/>
        </p:nvSpPr>
        <p:spPr>
          <a:xfrm>
            <a:off x="6976" y="1048172"/>
            <a:ext cx="36004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67016" y="352042"/>
            <a:ext cx="4565024" cy="4126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星 5 6"/>
          <p:cNvSpPr/>
          <p:nvPr/>
        </p:nvSpPr>
        <p:spPr>
          <a:xfrm>
            <a:off x="-104778" y="5729058"/>
            <a:ext cx="583548" cy="50405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0429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28" name="Picture 4" descr="http://www.eps.s.u-tokyo.ac.jp/images/guidance_earth_yamano/yamanoF3.g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59485" y="957361"/>
            <a:ext cx="2447925" cy="531495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テキスト ボックス 3"/>
          <p:cNvSpPr txBox="1"/>
          <p:nvPr/>
        </p:nvSpPr>
        <p:spPr>
          <a:xfrm>
            <a:off x="7092280" y="6320353"/>
            <a:ext cx="1440160" cy="276999"/>
          </a:xfrm>
          <a:prstGeom prst="rect">
            <a:avLst/>
          </a:prstGeom>
          <a:noFill/>
        </p:spPr>
        <p:txBody>
          <a:bodyPr wrap="square" rtlCol="0">
            <a:spAutoFit/>
          </a:bodyPr>
          <a:lstStyle/>
          <a:p>
            <a:r>
              <a:rPr kumimoji="1" lang="ja-JP" altLang="en-US" sz="1200" dirty="0" smtClean="0"/>
              <a:t>山野誠氏のＨＰより</a:t>
            </a:r>
            <a:endParaRPr kumimoji="1" lang="ja-JP" altLang="en-US" sz="1200" dirty="0"/>
          </a:p>
        </p:txBody>
      </p:sp>
      <p:sp>
        <p:nvSpPr>
          <p:cNvPr id="5" name="下矢印 4"/>
          <p:cNvSpPr/>
          <p:nvPr/>
        </p:nvSpPr>
        <p:spPr>
          <a:xfrm>
            <a:off x="6804248" y="5517232"/>
            <a:ext cx="479199"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101641" y="5045263"/>
            <a:ext cx="1356462" cy="461665"/>
          </a:xfrm>
          <a:prstGeom prst="rect">
            <a:avLst/>
          </a:prstGeom>
          <a:noFill/>
        </p:spPr>
        <p:txBody>
          <a:bodyPr wrap="none" rtlCol="0">
            <a:spAutoFit/>
          </a:bodyPr>
          <a:lstStyle/>
          <a:p>
            <a:r>
              <a:rPr kumimoji="1" lang="ja-JP" altLang="en-US" sz="2400" dirty="0" smtClean="0"/>
              <a:t>突き刺す</a:t>
            </a:r>
            <a:endParaRPr kumimoji="1" lang="ja-JP" altLang="en-US" sz="2400" dirty="0"/>
          </a:p>
        </p:txBody>
      </p:sp>
      <p:sp>
        <p:nvSpPr>
          <p:cNvPr id="3" name="テキスト ボックス 2"/>
          <p:cNvSpPr txBox="1"/>
          <p:nvPr/>
        </p:nvSpPr>
        <p:spPr>
          <a:xfrm>
            <a:off x="467544" y="620688"/>
            <a:ext cx="6284093" cy="8586966"/>
          </a:xfrm>
          <a:prstGeom prst="rect">
            <a:avLst/>
          </a:prstGeom>
          <a:noFill/>
        </p:spPr>
        <p:txBody>
          <a:bodyPr wrap="none" rtlCol="0">
            <a:spAutoFit/>
          </a:bodyPr>
          <a:lstStyle/>
          <a:p>
            <a:r>
              <a:rPr kumimoji="1" lang="ja-JP" altLang="en-US" sz="2400" dirty="0" smtClean="0"/>
              <a:t>地下の温度を調べるには（海上）</a:t>
            </a:r>
            <a:endParaRPr kumimoji="1" lang="en-US" altLang="ja-JP" sz="2400" dirty="0" smtClean="0"/>
          </a:p>
          <a:p>
            <a:endParaRPr lang="en-US" altLang="ja-JP" sz="2400" dirty="0"/>
          </a:p>
          <a:p>
            <a:r>
              <a:rPr kumimoji="1" lang="ja-JP" altLang="en-US" sz="2400" dirty="0" smtClean="0"/>
              <a:t>温度センサーを取り付けた槍を海底に突き刺す</a:t>
            </a:r>
            <a:endParaRPr kumimoji="1" lang="en-US" altLang="ja-JP" sz="2400" dirty="0" smtClean="0"/>
          </a:p>
          <a:p>
            <a:endParaRPr lang="en-US" altLang="ja-JP" sz="2400" dirty="0"/>
          </a:p>
          <a:p>
            <a:r>
              <a:rPr kumimoji="1" lang="ja-JP" altLang="en-US" sz="2400" dirty="0" smtClean="0"/>
              <a:t>温度の上昇率（温度勾配）と</a:t>
            </a:r>
            <a:endParaRPr kumimoji="1" lang="en-US" altLang="ja-JP" sz="2400" dirty="0" smtClean="0"/>
          </a:p>
          <a:p>
            <a:r>
              <a:rPr kumimoji="1" lang="ja-JP" altLang="en-US" sz="2400" dirty="0" smtClean="0"/>
              <a:t>堆積物の熱の伝えやすさ（熱伝導率）を計測</a:t>
            </a:r>
            <a:endParaRPr kumimoji="1" lang="en-US" altLang="ja-JP" sz="2400" dirty="0" smtClean="0"/>
          </a:p>
          <a:p>
            <a:endParaRPr lang="en-US" altLang="ja-JP" sz="2400" dirty="0" smtClean="0"/>
          </a:p>
          <a:p>
            <a:r>
              <a:rPr kumimoji="1" lang="ja-JP" altLang="en-US" sz="2400" dirty="0" smtClean="0"/>
              <a:t>単位時間・単位面積あたりの地下から</a:t>
            </a:r>
            <a:endParaRPr kumimoji="1" lang="en-US" altLang="ja-JP" sz="2400" dirty="0" smtClean="0"/>
          </a:p>
          <a:p>
            <a:r>
              <a:rPr lang="ja-JP" altLang="en-US" sz="2400" dirty="0" smtClean="0"/>
              <a:t>流出する熱量である地殻熱流量を調べる</a:t>
            </a:r>
            <a:endParaRPr lang="en-US" altLang="ja-JP" sz="2400" dirty="0" smtClean="0"/>
          </a:p>
          <a:p>
            <a:r>
              <a:rPr lang="ja-JP" altLang="en-US" sz="2400" dirty="0" smtClean="0"/>
              <a:t>　　　熱流量＝温度勾配Ｘ熱伝導率</a:t>
            </a:r>
            <a:endParaRPr lang="en-US" altLang="ja-JP" sz="2400" dirty="0" smtClean="0"/>
          </a:p>
          <a:p>
            <a:endParaRPr lang="en-US" altLang="ja-JP" sz="2400" dirty="0"/>
          </a:p>
          <a:p>
            <a:r>
              <a:rPr lang="ja-JP" altLang="en-US" sz="2400" dirty="0" smtClean="0"/>
              <a:t>地表面での熱流量の分布より、それに基づき</a:t>
            </a:r>
            <a:endParaRPr lang="en-US" altLang="ja-JP" sz="2400" dirty="0" smtClean="0"/>
          </a:p>
          <a:p>
            <a:r>
              <a:rPr lang="ja-JP" altLang="en-US" sz="2400" dirty="0"/>
              <a:t>地下</a:t>
            </a:r>
            <a:r>
              <a:rPr lang="ja-JP" altLang="en-US" sz="2400" dirty="0" smtClean="0"/>
              <a:t>の温度構造を計算できる</a:t>
            </a:r>
            <a:endParaRPr lang="en-US" altLang="ja-JP" sz="2400" dirty="0" smtClean="0"/>
          </a:p>
          <a:p>
            <a:endParaRPr kumimoji="1" lang="en-US" altLang="ja-JP" sz="2400" dirty="0" smtClean="0"/>
          </a:p>
          <a:p>
            <a:endParaRPr lang="en-US" altLang="ja-JP" sz="2400" dirty="0"/>
          </a:p>
          <a:p>
            <a:endParaRPr kumimoji="1" lang="en-US" altLang="ja-JP" sz="2400" dirty="0"/>
          </a:p>
          <a:p>
            <a:endParaRPr kumimoji="1" lang="en-US" altLang="ja-JP" sz="2400" dirty="0" smtClean="0"/>
          </a:p>
          <a:p>
            <a:endParaRPr lang="en-US" altLang="ja-JP" sz="2400" dirty="0"/>
          </a:p>
          <a:p>
            <a:endParaRPr kumimoji="1" lang="en-US" altLang="ja-JP" sz="2400" dirty="0" smtClean="0"/>
          </a:p>
          <a:p>
            <a:endParaRPr lang="en-US" altLang="ja-JP" sz="2400" dirty="0"/>
          </a:p>
          <a:p>
            <a:endParaRPr kumimoji="1" lang="en-US" altLang="ja-JP" sz="2400" dirty="0" smtClean="0"/>
          </a:p>
          <a:p>
            <a:endParaRPr lang="en-US" altLang="ja-JP" sz="2400" dirty="0"/>
          </a:p>
          <a:p>
            <a:endParaRPr kumimoji="1" lang="ja-JP" altLang="en-US" sz="2400" dirty="0"/>
          </a:p>
        </p:txBody>
      </p:sp>
      <p:cxnSp>
        <p:nvCxnSpPr>
          <p:cNvPr id="8" name="直線矢印コネクタ 7"/>
          <p:cNvCxnSpPr>
            <a:stCxn id="1028" idx="3"/>
          </p:cNvCxnSpPr>
          <p:nvPr/>
        </p:nvCxnSpPr>
        <p:spPr>
          <a:xfrm>
            <a:off x="8507410" y="3614837"/>
            <a:ext cx="0" cy="222643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8604448" y="4437112"/>
            <a:ext cx="648072" cy="369332"/>
          </a:xfrm>
          <a:prstGeom prst="rect">
            <a:avLst/>
          </a:prstGeom>
          <a:noFill/>
        </p:spPr>
        <p:txBody>
          <a:bodyPr wrap="square" rtlCol="0">
            <a:spAutoFit/>
          </a:bodyPr>
          <a:lstStyle/>
          <a:p>
            <a:r>
              <a:rPr kumimoji="1" lang="ja-JP" altLang="en-US" dirty="0" smtClean="0"/>
              <a:t>数</a:t>
            </a:r>
            <a:r>
              <a:rPr kumimoji="1" lang="en-US" altLang="ja-JP" dirty="0" smtClean="0"/>
              <a:t>m</a:t>
            </a:r>
            <a:endParaRPr kumimoji="1" lang="ja-JP" altLang="en-US" dirty="0"/>
          </a:p>
        </p:txBody>
      </p:sp>
      <p:sp>
        <p:nvSpPr>
          <p:cNvPr id="10" name="正方形/長方形 9"/>
          <p:cNvSpPr/>
          <p:nvPr/>
        </p:nvSpPr>
        <p:spPr>
          <a:xfrm>
            <a:off x="467544" y="620688"/>
            <a:ext cx="432048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39092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8758" y="0"/>
            <a:ext cx="7202895" cy="374441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71600" y="3501008"/>
            <a:ext cx="7410450" cy="2905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テキスト ボックス 1"/>
          <p:cNvSpPr txBox="1"/>
          <p:nvPr/>
        </p:nvSpPr>
        <p:spPr>
          <a:xfrm>
            <a:off x="179511" y="3501008"/>
            <a:ext cx="4497313" cy="369332"/>
          </a:xfrm>
          <a:prstGeom prst="rect">
            <a:avLst/>
          </a:prstGeom>
          <a:noFill/>
        </p:spPr>
        <p:txBody>
          <a:bodyPr wrap="square" rtlCol="0">
            <a:spAutoFit/>
          </a:bodyPr>
          <a:lstStyle/>
          <a:p>
            <a:r>
              <a:rPr lang="ja-JP" altLang="en-US" dirty="0"/>
              <a:t>人工</a:t>
            </a:r>
            <a:r>
              <a:rPr lang="ja-JP" altLang="en-US" dirty="0" smtClean="0"/>
              <a:t>地震による反射断面図</a:t>
            </a:r>
            <a:endParaRPr kumimoji="1" lang="ja-JP" altLang="en-US" dirty="0"/>
          </a:p>
        </p:txBody>
      </p:sp>
      <p:sp>
        <p:nvSpPr>
          <p:cNvPr id="3" name="テキスト ボックス 2"/>
          <p:cNvSpPr txBox="1"/>
          <p:nvPr/>
        </p:nvSpPr>
        <p:spPr>
          <a:xfrm>
            <a:off x="3707904" y="5795972"/>
            <a:ext cx="3096344" cy="369332"/>
          </a:xfrm>
          <a:prstGeom prst="rect">
            <a:avLst/>
          </a:prstGeom>
          <a:noFill/>
        </p:spPr>
        <p:txBody>
          <a:bodyPr wrap="square" rtlCol="0">
            <a:spAutoFit/>
          </a:bodyPr>
          <a:lstStyle/>
          <a:p>
            <a:r>
              <a:rPr lang="ja-JP" altLang="en-US" dirty="0" smtClean="0"/>
              <a:t>褶曲・衝上断層</a:t>
            </a:r>
            <a:endParaRPr kumimoji="1" lang="ja-JP" altLang="en-US" dirty="0"/>
          </a:p>
        </p:txBody>
      </p:sp>
      <p:sp>
        <p:nvSpPr>
          <p:cNvPr id="4" name="円/楕円 3"/>
          <p:cNvSpPr/>
          <p:nvPr/>
        </p:nvSpPr>
        <p:spPr>
          <a:xfrm>
            <a:off x="728758" y="3501008"/>
            <a:ext cx="1152128"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5" name="テキスト ボックス 4"/>
          <p:cNvSpPr txBox="1"/>
          <p:nvPr/>
        </p:nvSpPr>
        <p:spPr>
          <a:xfrm>
            <a:off x="728758" y="4967990"/>
            <a:ext cx="1944216" cy="369332"/>
          </a:xfrm>
          <a:prstGeom prst="rect">
            <a:avLst/>
          </a:prstGeom>
          <a:noFill/>
        </p:spPr>
        <p:txBody>
          <a:bodyPr wrap="square" rtlCol="0">
            <a:spAutoFit/>
          </a:bodyPr>
          <a:lstStyle/>
          <a:p>
            <a:r>
              <a:rPr kumimoji="1" lang="ja-JP" altLang="en-US" dirty="0" smtClean="0">
                <a:solidFill>
                  <a:srgbClr val="FF0000"/>
                </a:solidFill>
              </a:rPr>
              <a:t>変形フロント</a:t>
            </a:r>
            <a:endParaRPr kumimoji="1" lang="ja-JP" altLang="en-US" dirty="0">
              <a:solidFill>
                <a:srgbClr val="FF0000"/>
              </a:solidFill>
            </a:endParaRPr>
          </a:p>
        </p:txBody>
      </p:sp>
      <p:sp>
        <p:nvSpPr>
          <p:cNvPr id="6" name="円/楕円 5"/>
          <p:cNvSpPr/>
          <p:nvPr/>
        </p:nvSpPr>
        <p:spPr>
          <a:xfrm>
            <a:off x="2716199" y="4379524"/>
            <a:ext cx="991705" cy="588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flipH="1">
            <a:off x="2961535" y="5152656"/>
            <a:ext cx="1368670" cy="369332"/>
          </a:xfrm>
          <a:prstGeom prst="rect">
            <a:avLst/>
          </a:prstGeom>
          <a:noFill/>
        </p:spPr>
        <p:txBody>
          <a:bodyPr wrap="square" rtlCol="0">
            <a:spAutoFit/>
          </a:bodyPr>
          <a:lstStyle/>
          <a:p>
            <a:r>
              <a:rPr kumimoji="1" lang="ja-JP" altLang="en-US" dirty="0" smtClean="0">
                <a:solidFill>
                  <a:srgbClr val="FF0000"/>
                </a:solidFill>
              </a:rPr>
              <a:t>付加体</a:t>
            </a:r>
            <a:endParaRPr kumimoji="1" lang="ja-JP" altLang="en-US"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255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テキスト ボックス 1"/>
          <p:cNvSpPr txBox="1"/>
          <p:nvPr/>
        </p:nvSpPr>
        <p:spPr>
          <a:xfrm>
            <a:off x="591962" y="748586"/>
            <a:ext cx="7398179" cy="4154984"/>
          </a:xfrm>
          <a:prstGeom prst="rect">
            <a:avLst/>
          </a:prstGeom>
          <a:noFill/>
        </p:spPr>
        <p:txBody>
          <a:bodyPr wrap="none" rtlCol="0">
            <a:spAutoFit/>
          </a:bodyPr>
          <a:lstStyle/>
          <a:p>
            <a:r>
              <a:rPr kumimoji="1" lang="ja-JP" altLang="en-US" sz="2400" dirty="0" smtClean="0"/>
              <a:t>カスケード沈み込み帯で精密な熱流量測定が行われた</a:t>
            </a:r>
            <a:endParaRPr kumimoji="1" lang="en-US" altLang="ja-JP" sz="2400" dirty="0" smtClean="0"/>
          </a:p>
          <a:p>
            <a:endParaRPr lang="en-US" altLang="ja-JP" sz="2400" dirty="0"/>
          </a:p>
          <a:p>
            <a:r>
              <a:rPr kumimoji="1" lang="ja-JP" altLang="en-US" sz="2400" dirty="0" smtClean="0"/>
              <a:t>地殻熱流量から推定される沈み込み帯の地震発生帯の</a:t>
            </a:r>
            <a:endParaRPr kumimoji="1" lang="en-US" altLang="ja-JP" sz="2400" dirty="0" smtClean="0"/>
          </a:p>
          <a:p>
            <a:r>
              <a:rPr kumimoji="1" lang="ja-JP" altLang="en-US" sz="2400" dirty="0" smtClean="0"/>
              <a:t>　上限温度</a:t>
            </a:r>
            <a:r>
              <a:rPr lang="ja-JP" altLang="en-US" sz="2400" dirty="0"/>
              <a:t>　</a:t>
            </a:r>
            <a:r>
              <a:rPr lang="en-US" altLang="ja-JP" sz="2400" dirty="0" smtClean="0"/>
              <a:t>100-150</a:t>
            </a:r>
            <a:r>
              <a:rPr lang="ja-JP" altLang="en-US" sz="2400" dirty="0" smtClean="0"/>
              <a:t>℃程度</a:t>
            </a:r>
            <a:endParaRPr lang="en-US" altLang="ja-JP" sz="2400" dirty="0" smtClean="0"/>
          </a:p>
          <a:p>
            <a:r>
              <a:rPr lang="ja-JP" altLang="en-US" sz="2400" dirty="0"/>
              <a:t>　</a:t>
            </a:r>
            <a:r>
              <a:rPr lang="ja-JP" altLang="en-US" sz="2400" dirty="0" smtClean="0"/>
              <a:t>下限温度　</a:t>
            </a:r>
            <a:r>
              <a:rPr lang="en-US" altLang="ja-JP" sz="2400" dirty="0" smtClean="0"/>
              <a:t>350-450</a:t>
            </a:r>
            <a:r>
              <a:rPr lang="ja-JP" altLang="en-US" sz="2400" dirty="0" smtClean="0"/>
              <a:t>℃程度</a:t>
            </a:r>
            <a:endParaRPr lang="en-US" altLang="ja-JP" sz="2400" dirty="0" smtClean="0"/>
          </a:p>
          <a:p>
            <a:endParaRPr lang="en-US" altLang="ja-JP" sz="2400" dirty="0" smtClean="0"/>
          </a:p>
          <a:p>
            <a:endParaRPr lang="en-US" altLang="ja-JP" sz="2400" dirty="0"/>
          </a:p>
          <a:p>
            <a:r>
              <a:rPr lang="ja-JP" altLang="en-US" sz="2400" dirty="0" smtClean="0"/>
              <a:t>温度構造は沈み込むプレートの年代</a:t>
            </a:r>
            <a:endParaRPr lang="en-US" altLang="ja-JP" sz="2400" dirty="0" smtClean="0"/>
          </a:p>
          <a:p>
            <a:r>
              <a:rPr lang="ja-JP" altLang="en-US" sz="2400" dirty="0"/>
              <a:t>　</a:t>
            </a:r>
            <a:r>
              <a:rPr lang="ja-JP" altLang="en-US" sz="2400" dirty="0" smtClean="0"/>
              <a:t>　　　　　　　プレートの収束速度　　　に依存する</a:t>
            </a:r>
            <a:endParaRPr lang="en-US" altLang="ja-JP" sz="2400" dirty="0"/>
          </a:p>
          <a:p>
            <a:endParaRPr kumimoji="1" lang="en-US" altLang="ja-JP" sz="2400" dirty="0" smtClean="0"/>
          </a:p>
          <a:p>
            <a:endParaRPr kumimoji="1" lang="ja-JP" altLang="en-US" sz="2400" dirty="0"/>
          </a:p>
        </p:txBody>
      </p:sp>
      <p:sp>
        <p:nvSpPr>
          <p:cNvPr id="3" name="正方形/長方形 2"/>
          <p:cNvSpPr/>
          <p:nvPr/>
        </p:nvSpPr>
        <p:spPr>
          <a:xfrm>
            <a:off x="591962" y="764075"/>
            <a:ext cx="720080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3534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カスケディアのプレートテクトニクス</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pic>
        <p:nvPicPr>
          <p:cNvPr id="1027" name="Picture 3" descr="C:\research\WIP\M2後期月演\figure\800px-Tectonic_plates.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3102" y="634008"/>
            <a:ext cx="8245787" cy="5627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C:\research\WIP\M2後期月演\figure\plates1.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9568" y="787373"/>
            <a:ext cx="4874840" cy="5161907"/>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右矢印 19"/>
          <p:cNvSpPr/>
          <p:nvPr/>
        </p:nvSpPr>
        <p:spPr>
          <a:xfrm rot="19930560">
            <a:off x="6595881" y="2737795"/>
            <a:ext cx="540060" cy="1709309"/>
          </a:xfrm>
          <a:prstGeom prst="rightArrow">
            <a:avLst/>
          </a:prstGeom>
          <a:solidFill>
            <a:schemeClr val="accent3">
              <a:lumMod val="60000"/>
              <a:lumOff val="40000"/>
              <a:alpha val="69000"/>
            </a:schemeClr>
          </a:solidFill>
          <a:ln w="571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283969" y="4319518"/>
            <a:ext cx="2448272"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en-US" altLang="ja-JP" sz="2800" b="1" dirty="0" smtClean="0"/>
              <a:t>40-50mm/</a:t>
            </a:r>
            <a:r>
              <a:rPr kumimoji="1" lang="en-US" altLang="ja-JP" sz="2800" b="1" dirty="0" err="1" smtClean="0"/>
              <a:t>yr</a:t>
            </a:r>
            <a:endParaRPr kumimoji="1" lang="ja-JP" altLang="en-US" sz="2800" b="1"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2766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left)">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テキスト ボックス 1"/>
          <p:cNvSpPr txBox="1"/>
          <p:nvPr/>
        </p:nvSpPr>
        <p:spPr>
          <a:xfrm>
            <a:off x="1219662" y="1196752"/>
            <a:ext cx="7120860" cy="4524315"/>
          </a:xfrm>
          <a:prstGeom prst="rect">
            <a:avLst/>
          </a:prstGeom>
          <a:noFill/>
        </p:spPr>
        <p:txBody>
          <a:bodyPr wrap="none" rtlCol="0">
            <a:spAutoFit/>
          </a:bodyPr>
          <a:lstStyle/>
          <a:p>
            <a:r>
              <a:rPr kumimoji="1" lang="ja-JP" altLang="en-US" sz="2400" dirty="0" smtClean="0"/>
              <a:t>地震発生帯の上限を決める要因</a:t>
            </a:r>
            <a:endParaRPr kumimoji="1" lang="en-US" altLang="ja-JP" sz="2400" dirty="0" smtClean="0"/>
          </a:p>
          <a:p>
            <a:endParaRPr lang="en-US" altLang="ja-JP" sz="2400" dirty="0"/>
          </a:p>
          <a:p>
            <a:endParaRPr kumimoji="1" lang="en-US" altLang="ja-JP" sz="2400" dirty="0" smtClean="0"/>
          </a:p>
          <a:p>
            <a:r>
              <a:rPr lang="ja-JP" altLang="en-US" sz="2400" dirty="0" smtClean="0"/>
              <a:t>海溝に堆積した堆積物が沈み込んでゆく</a:t>
            </a:r>
            <a:endParaRPr lang="en-US" altLang="ja-JP" sz="2400" dirty="0" smtClean="0"/>
          </a:p>
          <a:p>
            <a:r>
              <a:rPr lang="ja-JP" altLang="en-US" sz="2400" dirty="0" smtClean="0"/>
              <a:t>⇒粘土鉱物の圧密による間隙の減少</a:t>
            </a:r>
            <a:endParaRPr lang="en-US" altLang="ja-JP" sz="2400" dirty="0" smtClean="0"/>
          </a:p>
          <a:p>
            <a:r>
              <a:rPr kumimoji="1" lang="ja-JP" altLang="en-US" sz="2400" dirty="0"/>
              <a:t>　</a:t>
            </a:r>
            <a:r>
              <a:rPr lang="ja-JP" altLang="en-US" sz="2400" dirty="0"/>
              <a:t> </a:t>
            </a:r>
            <a:r>
              <a:rPr lang="ja-JP" altLang="en-US" sz="2400" dirty="0" smtClean="0"/>
              <a:t> </a:t>
            </a:r>
            <a:r>
              <a:rPr kumimoji="1" lang="ja-JP" altLang="en-US" sz="2400" dirty="0" smtClean="0"/>
              <a:t>溶解した堆積物が間隙に入る</a:t>
            </a:r>
            <a:endParaRPr kumimoji="1" lang="en-US" altLang="ja-JP" sz="2400" dirty="0" smtClean="0"/>
          </a:p>
          <a:p>
            <a:r>
              <a:rPr lang="ja-JP" altLang="en-US" sz="2400" dirty="0" smtClean="0"/>
              <a:t>　  相転移が進行</a:t>
            </a:r>
            <a:endParaRPr lang="en-US" altLang="ja-JP" sz="2400" dirty="0" smtClean="0"/>
          </a:p>
          <a:p>
            <a:r>
              <a:rPr kumimoji="1" lang="ja-JP" altLang="en-US" sz="2400" dirty="0" smtClean="0"/>
              <a:t>⇒堆積物が固まって堆積岩になる</a:t>
            </a:r>
            <a:endParaRPr kumimoji="1" lang="en-US" altLang="ja-JP" sz="2400" dirty="0" smtClean="0"/>
          </a:p>
          <a:p>
            <a:r>
              <a:rPr lang="ja-JP" altLang="en-US" sz="2400" dirty="0" smtClean="0"/>
              <a:t>　　（</a:t>
            </a:r>
            <a:r>
              <a:rPr lang="en-US" altLang="ja-JP" sz="2400" dirty="0" smtClean="0">
                <a:solidFill>
                  <a:srgbClr val="FF0000"/>
                </a:solidFill>
              </a:rPr>
              <a:t>100-150</a:t>
            </a:r>
            <a:r>
              <a:rPr lang="ja-JP" altLang="en-US" sz="2400" dirty="0" smtClean="0">
                <a:solidFill>
                  <a:srgbClr val="FF0000"/>
                </a:solidFill>
              </a:rPr>
              <a:t>℃で劇的に起こる</a:t>
            </a:r>
            <a:r>
              <a:rPr lang="ja-JP" altLang="en-US" sz="2400" dirty="0" smtClean="0"/>
              <a:t>）</a:t>
            </a:r>
            <a:endParaRPr lang="en-US" altLang="ja-JP" sz="2400" dirty="0" smtClean="0"/>
          </a:p>
          <a:p>
            <a:endParaRPr kumimoji="1" lang="en-US" altLang="ja-JP" sz="2400" dirty="0"/>
          </a:p>
          <a:p>
            <a:r>
              <a:rPr lang="ja-JP" altLang="en-US" sz="2400" dirty="0"/>
              <a:t>ヌルヌル</a:t>
            </a:r>
            <a:r>
              <a:rPr lang="ja-JP" altLang="en-US" sz="2400" dirty="0" smtClean="0"/>
              <a:t>した粘土鉱物がザラザラになり地震発生能力</a:t>
            </a:r>
            <a:endParaRPr lang="en-US" altLang="ja-JP" sz="2400" dirty="0" smtClean="0"/>
          </a:p>
          <a:p>
            <a:r>
              <a:rPr kumimoji="1" lang="ja-JP" altLang="en-US" sz="2400" dirty="0" smtClean="0"/>
              <a:t>をもつ</a:t>
            </a:r>
            <a:endParaRPr kumimoji="1" lang="ja-JP" altLang="en-US" sz="2400" dirty="0"/>
          </a:p>
        </p:txBody>
      </p:sp>
      <p:sp>
        <p:nvSpPr>
          <p:cNvPr id="3" name="正方形/長方形 2"/>
          <p:cNvSpPr/>
          <p:nvPr/>
        </p:nvSpPr>
        <p:spPr>
          <a:xfrm>
            <a:off x="1219662" y="1196752"/>
            <a:ext cx="4320480"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4382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正方形/長方形 1"/>
          <p:cNvSpPr/>
          <p:nvPr/>
        </p:nvSpPr>
        <p:spPr>
          <a:xfrm>
            <a:off x="1039570" y="1093436"/>
            <a:ext cx="7717177" cy="4524315"/>
          </a:xfrm>
          <a:prstGeom prst="rect">
            <a:avLst/>
          </a:prstGeom>
        </p:spPr>
        <p:txBody>
          <a:bodyPr wrap="none">
            <a:spAutoFit/>
          </a:bodyPr>
          <a:lstStyle/>
          <a:p>
            <a:r>
              <a:rPr lang="ja-JP" altLang="en-US" sz="2400" dirty="0"/>
              <a:t>地震発生帯</a:t>
            </a:r>
            <a:r>
              <a:rPr lang="ja-JP" altLang="en-US" sz="2400" dirty="0" smtClean="0"/>
              <a:t>の下限</a:t>
            </a:r>
            <a:r>
              <a:rPr lang="ja-JP" altLang="en-US" sz="2400" dirty="0"/>
              <a:t>を決める</a:t>
            </a:r>
            <a:r>
              <a:rPr lang="ja-JP" altLang="en-US" sz="2400" dirty="0" smtClean="0"/>
              <a:t>要因</a:t>
            </a:r>
            <a:endParaRPr lang="en-US" altLang="ja-JP" sz="2400" dirty="0" smtClean="0"/>
          </a:p>
          <a:p>
            <a:endParaRPr lang="en-US" altLang="ja-JP" sz="2400" dirty="0"/>
          </a:p>
          <a:p>
            <a:r>
              <a:rPr lang="ja-JP" altLang="en-US" sz="2400" dirty="0" smtClean="0"/>
              <a:t>新しいプレートであるファンデフカプレート（</a:t>
            </a:r>
            <a:r>
              <a:rPr lang="en-US" altLang="ja-JP" sz="2400" dirty="0" smtClean="0"/>
              <a:t>800</a:t>
            </a:r>
            <a:r>
              <a:rPr lang="ja-JP" altLang="en-US" sz="2400" dirty="0" smtClean="0"/>
              <a:t>万年程度</a:t>
            </a:r>
            <a:r>
              <a:rPr lang="en-US" altLang="ja-JP" sz="2400" dirty="0" smtClean="0"/>
              <a:t>)</a:t>
            </a:r>
            <a:r>
              <a:rPr lang="ja-JP" altLang="en-US" sz="2400" dirty="0" smtClean="0"/>
              <a:t>が</a:t>
            </a:r>
            <a:endParaRPr lang="en-US" altLang="ja-JP" sz="2400" dirty="0" smtClean="0"/>
          </a:p>
          <a:p>
            <a:r>
              <a:rPr lang="ja-JP" altLang="en-US" sz="2400" dirty="0" smtClean="0"/>
              <a:t>沈み込む場合</a:t>
            </a:r>
            <a:endParaRPr lang="en-US" altLang="ja-JP" sz="2400" dirty="0" smtClean="0"/>
          </a:p>
          <a:p>
            <a:endParaRPr lang="en-US" altLang="ja-JP" sz="2400" dirty="0"/>
          </a:p>
          <a:p>
            <a:r>
              <a:rPr lang="en-US" altLang="ja-JP" sz="2400" dirty="0" smtClean="0"/>
              <a:t>350-450</a:t>
            </a:r>
            <a:r>
              <a:rPr lang="ja-JP" altLang="en-US" sz="2400" dirty="0" smtClean="0"/>
              <a:t>℃</a:t>
            </a:r>
            <a:r>
              <a:rPr lang="en-US" altLang="ja-JP" sz="2400" dirty="0" smtClean="0"/>
              <a:t>(</a:t>
            </a:r>
            <a:r>
              <a:rPr lang="ja-JP" altLang="en-US" sz="2400" dirty="0" smtClean="0"/>
              <a:t>高温</a:t>
            </a:r>
            <a:r>
              <a:rPr lang="en-US" altLang="ja-JP" sz="2400" dirty="0" smtClean="0"/>
              <a:t>)</a:t>
            </a:r>
            <a:r>
              <a:rPr lang="ja-JP" altLang="en-US" sz="2400" dirty="0" smtClean="0"/>
              <a:t>で鉱物が柔らかくなり、</a:t>
            </a:r>
            <a:endParaRPr lang="en-US" altLang="ja-JP" sz="2400" dirty="0" smtClean="0"/>
          </a:p>
          <a:p>
            <a:r>
              <a:rPr lang="ja-JP" altLang="en-US" sz="2400" dirty="0" smtClean="0"/>
              <a:t>摩擦力が低下すると考えられる</a:t>
            </a:r>
            <a:endParaRPr lang="en-US" altLang="ja-JP" sz="2400" dirty="0"/>
          </a:p>
          <a:p>
            <a:endParaRPr lang="en-US" altLang="ja-JP" sz="2400" dirty="0" smtClean="0"/>
          </a:p>
          <a:p>
            <a:endParaRPr lang="en-US" altLang="ja-JP" sz="2400" dirty="0"/>
          </a:p>
          <a:p>
            <a:endParaRPr lang="en-US" altLang="ja-JP" sz="2400" dirty="0" smtClean="0"/>
          </a:p>
          <a:p>
            <a:endParaRPr lang="en-US" altLang="ja-JP" sz="2400" dirty="0"/>
          </a:p>
          <a:p>
            <a:endParaRPr lang="en-US" altLang="ja-JP" sz="2400" dirty="0"/>
          </a:p>
        </p:txBody>
      </p:sp>
      <p:sp>
        <p:nvSpPr>
          <p:cNvPr id="3" name="正方形/長方形 2"/>
          <p:cNvSpPr/>
          <p:nvPr/>
        </p:nvSpPr>
        <p:spPr>
          <a:xfrm>
            <a:off x="1187624" y="1055084"/>
            <a:ext cx="410445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17275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75656" y="142875"/>
            <a:ext cx="6505575" cy="67151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テキスト ボックス 2"/>
          <p:cNvSpPr txBox="1"/>
          <p:nvPr/>
        </p:nvSpPr>
        <p:spPr>
          <a:xfrm rot="3842406">
            <a:off x="5077969" y="3839910"/>
            <a:ext cx="1224136" cy="369332"/>
          </a:xfrm>
          <a:prstGeom prst="rect">
            <a:avLst/>
          </a:prstGeom>
          <a:noFill/>
        </p:spPr>
        <p:txBody>
          <a:bodyPr wrap="square" rtlCol="0">
            <a:spAutoFit/>
          </a:bodyPr>
          <a:lstStyle/>
          <a:p>
            <a:r>
              <a:rPr kumimoji="1" lang="ja-JP" altLang="en-US" b="1" dirty="0" smtClean="0">
                <a:solidFill>
                  <a:srgbClr val="FF0000"/>
                </a:solidFill>
              </a:rPr>
              <a:t>固着域</a:t>
            </a:r>
            <a:endParaRPr kumimoji="1" lang="ja-JP" altLang="en-US" b="1" dirty="0">
              <a:solidFill>
                <a:srgbClr val="FF0000"/>
              </a:solidFill>
            </a:endParaRPr>
          </a:p>
        </p:txBody>
      </p:sp>
      <p:sp>
        <p:nvSpPr>
          <p:cNvPr id="4" name="テキスト ボックス 3"/>
          <p:cNvSpPr txBox="1"/>
          <p:nvPr/>
        </p:nvSpPr>
        <p:spPr>
          <a:xfrm rot="3475537">
            <a:off x="5764809" y="3091751"/>
            <a:ext cx="1107996" cy="369332"/>
          </a:xfrm>
          <a:prstGeom prst="rect">
            <a:avLst/>
          </a:prstGeom>
          <a:noFill/>
        </p:spPr>
        <p:txBody>
          <a:bodyPr wrap="none" rtlCol="0">
            <a:spAutoFit/>
          </a:bodyPr>
          <a:lstStyle/>
          <a:p>
            <a:r>
              <a:rPr kumimoji="1" lang="ja-JP" altLang="en-US" b="1" dirty="0" smtClean="0">
                <a:solidFill>
                  <a:srgbClr val="FF0000"/>
                </a:solidFill>
              </a:rPr>
              <a:t>遷移領域</a:t>
            </a:r>
            <a:endParaRPr kumimoji="1" lang="ja-JP" altLang="en-US" b="1" dirty="0">
              <a:solidFill>
                <a:srgbClr val="FF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6456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カスケディアのプレートテクトニクス</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pic>
        <p:nvPicPr>
          <p:cNvPr id="1027" name="Picture 3" descr="C:\research\WIP\M2後期月演\figure\800px-Tectonic_plates.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3102" y="634008"/>
            <a:ext cx="8245787" cy="562775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C:\research\WIP\M2後期月演\figure\plates1.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9568" y="787373"/>
            <a:ext cx="4874840" cy="5161907"/>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右矢印 19"/>
          <p:cNvSpPr/>
          <p:nvPr/>
        </p:nvSpPr>
        <p:spPr>
          <a:xfrm rot="19930560">
            <a:off x="6595881" y="2737795"/>
            <a:ext cx="540060" cy="1709309"/>
          </a:xfrm>
          <a:prstGeom prst="rightArrow">
            <a:avLst/>
          </a:prstGeom>
          <a:solidFill>
            <a:schemeClr val="accent3">
              <a:lumMod val="60000"/>
              <a:lumOff val="40000"/>
              <a:alpha val="69000"/>
            </a:schemeClr>
          </a:solidFill>
          <a:ln w="571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283969" y="4319518"/>
            <a:ext cx="2448272" cy="52322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en-US" altLang="ja-JP" sz="2800" b="1" dirty="0" smtClean="0"/>
              <a:t>40-50mm/</a:t>
            </a:r>
            <a:r>
              <a:rPr kumimoji="1" lang="en-US" altLang="ja-JP" sz="2800" b="1" dirty="0" err="1" smtClean="0"/>
              <a:t>yr</a:t>
            </a:r>
            <a:endParaRPr kumimoji="1" lang="ja-JP" altLang="en-US" sz="2800" b="1"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5562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wipe(left)">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descr="C:\research\WIP\TectofO-Belt\figure\mag8_1900.gif"/>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5834" y="673188"/>
            <a:ext cx="8551043" cy="578014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テキスト ボックス 2"/>
          <p:cNvSpPr txBox="1"/>
          <p:nvPr/>
        </p:nvSpPr>
        <p:spPr>
          <a:xfrm>
            <a:off x="1763688" y="5055567"/>
            <a:ext cx="5472608" cy="461665"/>
          </a:xfrm>
          <a:prstGeom prst="rect">
            <a:avLst/>
          </a:prstGeom>
          <a:solidFill>
            <a:schemeClr val="bg2"/>
          </a:solidFill>
        </p:spPr>
        <p:txBody>
          <a:bodyPr wrap="square" rtlCol="0">
            <a:spAutoFit/>
          </a:bodyPr>
          <a:lstStyle/>
          <a:p>
            <a:r>
              <a:rPr lang="en-US" altLang="ja-JP" sz="2400" dirty="0" smtClean="0"/>
              <a:t>1900</a:t>
            </a:r>
            <a:r>
              <a:rPr lang="ja-JP" altLang="en-US" sz="2400" dirty="0" smtClean="0"/>
              <a:t>年以降に発生した</a:t>
            </a:r>
            <a:r>
              <a:rPr lang="en-US" altLang="ja-JP" sz="2400" dirty="0" smtClean="0"/>
              <a:t>M</a:t>
            </a:r>
            <a:r>
              <a:rPr lang="ja-JP" altLang="en-US" sz="2400" dirty="0" smtClean="0"/>
              <a:t>８以上の地震</a:t>
            </a:r>
            <a:endParaRPr kumimoji="1" lang="ja-JP" altLang="en-US" sz="2400" dirty="0" smtClean="0"/>
          </a:p>
        </p:txBody>
      </p:sp>
      <p:sp>
        <p:nvSpPr>
          <p:cNvPr id="4" name="円/楕円 3"/>
          <p:cNvSpPr/>
          <p:nvPr/>
        </p:nvSpPr>
        <p:spPr>
          <a:xfrm rot="18834239">
            <a:off x="5766255" y="1201113"/>
            <a:ext cx="527273" cy="74103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436096" y="2391271"/>
            <a:ext cx="2304256"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2400" dirty="0" smtClean="0"/>
              <a:t>空白域</a:t>
            </a:r>
            <a:endParaRPr kumimoji="1" lang="en-US" altLang="ja-JP" sz="2400" dirty="0" smtClean="0"/>
          </a:p>
        </p:txBody>
      </p:sp>
      <p:sp>
        <p:nvSpPr>
          <p:cNvPr id="6" name="テキスト ボックス 5"/>
          <p:cNvSpPr txBox="1"/>
          <p:nvPr/>
        </p:nvSpPr>
        <p:spPr>
          <a:xfrm>
            <a:off x="7807583" y="6114782"/>
            <a:ext cx="1403378" cy="338554"/>
          </a:xfrm>
          <a:prstGeom prst="rect">
            <a:avLst/>
          </a:prstGeom>
          <a:noFill/>
        </p:spPr>
        <p:txBody>
          <a:bodyPr wrap="square" rtlCol="0">
            <a:spAutoFit/>
          </a:bodyPr>
          <a:lstStyle/>
          <a:p>
            <a:r>
              <a:rPr kumimoji="1" lang="en-US" altLang="ja-JP" sz="1600" dirty="0" smtClean="0"/>
              <a:t>USGS</a:t>
            </a:r>
            <a:r>
              <a:rPr lang="ja-JP" altLang="en-US" sz="1600" dirty="0"/>
              <a:t> </a:t>
            </a:r>
            <a:r>
              <a:rPr lang="en-US" altLang="ja-JP" sz="1600" dirty="0" smtClean="0"/>
              <a:t>HP</a:t>
            </a:r>
            <a:r>
              <a:rPr lang="ja-JP" altLang="en-US" sz="1600" dirty="0" smtClean="0"/>
              <a:t>より</a:t>
            </a:r>
            <a:endParaRPr kumimoji="1" lang="ja-JP" altLang="en-US" sz="1600" dirty="0" smtClean="0"/>
          </a:p>
        </p:txBody>
      </p:sp>
      <p:sp>
        <p:nvSpPr>
          <p:cNvPr id="7" name="円/楕円 6"/>
          <p:cNvSpPr/>
          <p:nvPr/>
        </p:nvSpPr>
        <p:spPr>
          <a:xfrm>
            <a:off x="4103948" y="1412776"/>
            <a:ext cx="432048" cy="432048"/>
          </a:xfrm>
          <a:prstGeom prst="ellipse">
            <a:avLst/>
          </a:prstGeom>
          <a:noFill/>
          <a:ln w="381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851557">
            <a:off x="6872157" y="2970742"/>
            <a:ext cx="678715" cy="905305"/>
          </a:xfrm>
          <a:prstGeom prst="ellipse">
            <a:avLst/>
          </a:prstGeom>
          <a:noFill/>
          <a:ln w="38100">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a:t>
            </a:r>
            <a:endParaRPr kumimoji="1" lang="en-US" altLang="ja-JP" sz="2400" b="1" dirty="0" smtClean="0"/>
          </a:p>
        </p:txBody>
      </p:sp>
      <p:sp>
        <p:nvSpPr>
          <p:cNvPr id="16" name="正方形/長方形 15"/>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09108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5"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131286" y="732249"/>
            <a:ext cx="5057795" cy="5016758"/>
          </a:xfrm>
          <a:prstGeom prst="rect">
            <a:avLst/>
          </a:prstGeom>
          <a:noFill/>
        </p:spPr>
        <p:txBody>
          <a:bodyPr wrap="none" rtlCol="0">
            <a:spAutoFit/>
          </a:bodyPr>
          <a:lstStyle/>
          <a:p>
            <a:r>
              <a:rPr kumimoji="1" lang="ja-JP" altLang="en-US" sz="2000" dirty="0" smtClean="0"/>
              <a:t>西南日本</a:t>
            </a:r>
            <a:endParaRPr kumimoji="1" lang="en-US" altLang="ja-JP" sz="2000" dirty="0" smtClean="0"/>
          </a:p>
          <a:p>
            <a:r>
              <a:rPr kumimoji="1" lang="ja-JP" altLang="en-US" sz="2000" dirty="0" smtClean="0"/>
              <a:t>・およそ１００年周期の地震があることが</a:t>
            </a:r>
            <a:endParaRPr kumimoji="1" lang="en-US" altLang="ja-JP" sz="2000" dirty="0" smtClean="0"/>
          </a:p>
          <a:p>
            <a:r>
              <a:rPr kumimoji="1" lang="ja-JP" altLang="en-US" sz="2000" dirty="0" smtClean="0"/>
              <a:t>　文献に記されている</a:t>
            </a:r>
            <a:endParaRPr kumimoji="1" lang="en-US" altLang="ja-JP" sz="2000" dirty="0" smtClean="0"/>
          </a:p>
          <a:p>
            <a:endParaRPr kumimoji="1" lang="en-US" altLang="ja-JP" sz="2000" dirty="0" smtClean="0"/>
          </a:p>
          <a:p>
            <a:r>
              <a:rPr lang="ja-JP" altLang="en-US" sz="2000" dirty="0" smtClean="0"/>
              <a:t>チリ</a:t>
            </a:r>
            <a:endParaRPr lang="en-US" altLang="ja-JP" sz="2000" dirty="0" smtClean="0"/>
          </a:p>
          <a:p>
            <a:r>
              <a:rPr kumimoji="1" lang="ja-JP" altLang="en-US" sz="2000" dirty="0" smtClean="0"/>
              <a:t>・１６世紀以降４回の大地震が記録</a:t>
            </a:r>
            <a:endParaRPr kumimoji="1" lang="en-US" altLang="ja-JP" sz="2000" dirty="0" smtClean="0"/>
          </a:p>
          <a:p>
            <a:endParaRPr lang="en-US" altLang="ja-JP" sz="2000" dirty="0" smtClean="0"/>
          </a:p>
          <a:p>
            <a:endParaRPr lang="en-US" altLang="ja-JP" sz="2000" dirty="0" smtClean="0"/>
          </a:p>
          <a:p>
            <a:r>
              <a:rPr lang="ja-JP" altLang="en-US" sz="2000" dirty="0" smtClean="0"/>
              <a:t>カスケディア</a:t>
            </a:r>
            <a:endParaRPr lang="en-US" altLang="ja-JP" sz="2000" dirty="0"/>
          </a:p>
          <a:p>
            <a:r>
              <a:rPr kumimoji="1" lang="ja-JP" altLang="en-US" sz="2000" dirty="0" smtClean="0"/>
              <a:t>・歴史地震の記録なし</a:t>
            </a:r>
            <a:endParaRPr kumimoji="1" lang="en-US" altLang="ja-JP" sz="2000" dirty="0" smtClean="0"/>
          </a:p>
          <a:p>
            <a:r>
              <a:rPr kumimoji="1" lang="ja-JP" altLang="en-US" sz="2000" dirty="0" smtClean="0"/>
              <a:t>　→非地震性の沈み込み？</a:t>
            </a:r>
            <a:endParaRPr kumimoji="1" lang="en-US" altLang="ja-JP" sz="2000" dirty="0" smtClean="0"/>
          </a:p>
          <a:p>
            <a:r>
              <a:rPr lang="ja-JP" altLang="en-US" sz="2000" dirty="0" smtClean="0"/>
              <a:t>　→アメリカ</a:t>
            </a:r>
            <a:r>
              <a:rPr lang="ja-JP" altLang="en-US" sz="2000" dirty="0"/>
              <a:t>の西部開拓が</a:t>
            </a:r>
            <a:r>
              <a:rPr lang="ja-JP" altLang="en-US" sz="2000" dirty="0" smtClean="0"/>
              <a:t>１８世紀</a:t>
            </a:r>
            <a:endParaRPr kumimoji="1" lang="en-US" altLang="ja-JP" sz="2000" dirty="0" smtClean="0"/>
          </a:p>
          <a:p>
            <a:endParaRPr lang="en-US" altLang="ja-JP" sz="2000" dirty="0" smtClean="0"/>
          </a:p>
          <a:p>
            <a:r>
              <a:rPr lang="ja-JP" altLang="en-US" sz="2000" dirty="0" smtClean="0"/>
              <a:t>・放射性炭素年代測定，年輪年代測定から</a:t>
            </a:r>
            <a:endParaRPr kumimoji="1" lang="en-US" altLang="ja-JP" sz="2000" dirty="0" smtClean="0"/>
          </a:p>
          <a:p>
            <a:r>
              <a:rPr kumimoji="1" lang="ja-JP" altLang="en-US" sz="2000" dirty="0" smtClean="0"/>
              <a:t>　過去</a:t>
            </a:r>
            <a:r>
              <a:rPr kumimoji="1" lang="en-US" altLang="ja-JP" sz="2000" dirty="0" smtClean="0"/>
              <a:t>7000</a:t>
            </a:r>
            <a:r>
              <a:rPr kumimoji="1" lang="ja-JP" altLang="en-US" sz="2000" dirty="0" smtClean="0"/>
              <a:t>年間に</a:t>
            </a:r>
            <a:r>
              <a:rPr kumimoji="1" lang="en-US" altLang="ja-JP" sz="2000" dirty="0" smtClean="0"/>
              <a:t>13</a:t>
            </a:r>
            <a:r>
              <a:rPr kumimoji="1" lang="ja-JP" altLang="en-US" sz="2000" dirty="0" smtClean="0"/>
              <a:t>回の地震が発生</a:t>
            </a:r>
            <a:endParaRPr kumimoji="1" lang="en-US" altLang="ja-JP" sz="2000" dirty="0" smtClean="0"/>
          </a:p>
          <a:p>
            <a:endParaRPr lang="en-US" altLang="ja-JP" sz="2000" dirty="0"/>
          </a:p>
        </p:txBody>
      </p:sp>
      <p:pic>
        <p:nvPicPr>
          <p:cNvPr id="1026" name="Picture 2" descr="C:\research\WIP\TectofO-Belt\thesis\time and size of\fig1.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385" y="508085"/>
            <a:ext cx="3852563" cy="589678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右矢印 2"/>
          <p:cNvSpPr/>
          <p:nvPr/>
        </p:nvSpPr>
        <p:spPr>
          <a:xfrm rot="19824656">
            <a:off x="865610" y="3373658"/>
            <a:ext cx="846026" cy="739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288623" y="4273408"/>
            <a:ext cx="1987233"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ja-JP" sz="2400" b="1" dirty="0" smtClean="0"/>
              <a:t>40-60mm/</a:t>
            </a:r>
            <a:r>
              <a:rPr lang="en-US" altLang="ja-JP" sz="2400" b="1" dirty="0" err="1" smtClean="0"/>
              <a:t>yr</a:t>
            </a:r>
            <a:endParaRPr kumimoji="1" lang="ja-JP" altLang="en-US" sz="2400" b="1" dirty="0" smtClean="0"/>
          </a:p>
        </p:txBody>
      </p:sp>
      <p:sp>
        <p:nvSpPr>
          <p:cNvPr id="4" name="正方形/長方形 3"/>
          <p:cNvSpPr/>
          <p:nvPr/>
        </p:nvSpPr>
        <p:spPr>
          <a:xfrm>
            <a:off x="4131286" y="3140969"/>
            <a:ext cx="5012714" cy="22322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a:t>
            </a:r>
            <a:endParaRPr kumimoji="1" lang="en-US" altLang="ja-JP" sz="2400" b="1" dirty="0" smtClean="0"/>
          </a:p>
        </p:txBody>
      </p:sp>
      <p:sp>
        <p:nvSpPr>
          <p:cNvPr id="14" name="正方形/長方形 13"/>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5" name="テキスト ボックス 14"/>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1253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南海トラフから駿河トラフに沿った領域で発生した過去の巨大地震の震源域"/>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66299" y="480048"/>
            <a:ext cx="6992753" cy="591054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25460"/>
            <a:ext cx="7704856" cy="461665"/>
          </a:xfrm>
          <a:prstGeom prst="rect">
            <a:avLst/>
          </a:prstGeom>
          <a:noFill/>
        </p:spPr>
        <p:txBody>
          <a:bodyPr wrap="square" rtlCol="0">
            <a:spAutoFit/>
          </a:bodyPr>
          <a:lstStyle/>
          <a:p>
            <a:r>
              <a:rPr lang="ja-JP" altLang="en-US" sz="2400" b="1" dirty="0" smtClean="0"/>
              <a:t>南海トラフ</a:t>
            </a:r>
            <a:endParaRPr kumimoji="1" lang="en-US" altLang="ja-JP" sz="2400" b="1" dirty="0" smtClean="0"/>
          </a:p>
        </p:txBody>
      </p:sp>
      <p:sp>
        <p:nvSpPr>
          <p:cNvPr id="14" name="正方形/長方形 13"/>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8" name="テキスト ボックス 7"/>
          <p:cNvSpPr txBox="1"/>
          <p:nvPr/>
        </p:nvSpPr>
        <p:spPr>
          <a:xfrm>
            <a:off x="611560" y="6093296"/>
            <a:ext cx="3312368" cy="338554"/>
          </a:xfrm>
          <a:prstGeom prst="rect">
            <a:avLst/>
          </a:prstGeom>
          <a:noFill/>
        </p:spPr>
        <p:txBody>
          <a:bodyPr wrap="square" rtlCol="0">
            <a:spAutoFit/>
          </a:bodyPr>
          <a:lstStyle/>
          <a:p>
            <a:r>
              <a:rPr kumimoji="1" lang="ja-JP" altLang="en-US" sz="1600" dirty="0" smtClean="0"/>
              <a:t>気象庁</a:t>
            </a:r>
          </a:p>
        </p:txBody>
      </p:sp>
      <p:sp>
        <p:nvSpPr>
          <p:cNvPr id="2" name="テキスト ボックス 1"/>
          <p:cNvSpPr txBox="1"/>
          <p:nvPr/>
        </p:nvSpPr>
        <p:spPr>
          <a:xfrm>
            <a:off x="107504" y="692696"/>
            <a:ext cx="2664296" cy="147732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ja-JP" altLang="en-US" b="1" dirty="0" smtClean="0"/>
              <a:t>最古の記録</a:t>
            </a:r>
            <a:endParaRPr lang="en-US" altLang="ja-JP" b="1" dirty="0" smtClean="0"/>
          </a:p>
          <a:p>
            <a:endParaRPr lang="en-US" altLang="ja-JP" b="1" dirty="0" smtClean="0"/>
          </a:p>
          <a:p>
            <a:r>
              <a:rPr lang="ja-JP" altLang="en-US" b="1" dirty="0" smtClean="0"/>
              <a:t>日本書紀</a:t>
            </a:r>
            <a:endParaRPr lang="en-US" altLang="ja-JP" b="1" dirty="0" smtClean="0"/>
          </a:p>
          <a:p>
            <a:r>
              <a:rPr lang="ja-JP" altLang="ja-JP" b="1" dirty="0" smtClean="0"/>
              <a:t>白鳳地震</a:t>
            </a:r>
            <a:endParaRPr lang="en-US" altLang="ja-JP" dirty="0"/>
          </a:p>
          <a:p>
            <a:r>
              <a:rPr lang="ja-JP" altLang="en-US" b="1" dirty="0" smtClean="0"/>
              <a:t>６８４年１１月２６日</a:t>
            </a:r>
            <a:endParaRPr lang="ja-JP" altLang="ja-JP" b="1"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263960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25460"/>
            <a:ext cx="7704856" cy="461665"/>
          </a:xfrm>
          <a:prstGeom prst="rect">
            <a:avLst/>
          </a:prstGeom>
          <a:noFill/>
        </p:spPr>
        <p:txBody>
          <a:bodyPr wrap="square" rtlCol="0">
            <a:spAutoFit/>
          </a:bodyPr>
          <a:lstStyle/>
          <a:p>
            <a:r>
              <a:rPr lang="ja-JP" altLang="en-US" sz="2400" b="1" dirty="0"/>
              <a:t>チリ</a:t>
            </a:r>
            <a:r>
              <a:rPr kumimoji="1" lang="ja-JP" altLang="en-US" sz="2400" b="1" dirty="0" smtClean="0"/>
              <a:t>地震</a:t>
            </a:r>
            <a:endParaRPr kumimoji="1" lang="en-US" altLang="ja-JP" sz="2400" b="1" dirty="0" smtClean="0"/>
          </a:p>
        </p:txBody>
      </p:sp>
      <p:sp>
        <p:nvSpPr>
          <p:cNvPr id="14" name="正方形/長方形 13"/>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pic>
        <p:nvPicPr>
          <p:cNvPr id="2050" name="Picture 2" descr="チリ中南部沿岸の図"/>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5592" y="620688"/>
            <a:ext cx="8501589" cy="503010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テキスト ボックス 6"/>
          <p:cNvSpPr txBox="1"/>
          <p:nvPr/>
        </p:nvSpPr>
        <p:spPr>
          <a:xfrm>
            <a:off x="5076056" y="3086958"/>
            <a:ext cx="3816424" cy="286232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ja-JP" altLang="en-US" sz="3600" dirty="0"/>
              <a:t>歴史記録</a:t>
            </a:r>
            <a:endParaRPr kumimoji="1" lang="en-US" altLang="ja-JP" sz="3600" dirty="0" smtClean="0"/>
          </a:p>
          <a:p>
            <a:pPr algn="ctr"/>
            <a:r>
              <a:rPr kumimoji="1" lang="ja-JP" altLang="en-US" sz="3600" dirty="0" smtClean="0"/>
              <a:t>１５７５年</a:t>
            </a:r>
            <a:endParaRPr kumimoji="1" lang="en-US" altLang="ja-JP" sz="3600" dirty="0" smtClean="0"/>
          </a:p>
          <a:p>
            <a:pPr algn="ctr"/>
            <a:r>
              <a:rPr lang="ja-JP" altLang="en-US" sz="3600" dirty="0" smtClean="0"/>
              <a:t>１７３７年</a:t>
            </a:r>
            <a:endParaRPr lang="en-US" altLang="ja-JP" sz="3600" dirty="0" smtClean="0"/>
          </a:p>
          <a:p>
            <a:pPr algn="ctr"/>
            <a:r>
              <a:rPr kumimoji="1" lang="ja-JP" altLang="en-US" sz="3600" dirty="0" smtClean="0"/>
              <a:t>１８３７年</a:t>
            </a:r>
            <a:endParaRPr kumimoji="1" lang="en-US" altLang="ja-JP" sz="3600" dirty="0" smtClean="0"/>
          </a:p>
          <a:p>
            <a:pPr algn="ctr"/>
            <a:r>
              <a:rPr lang="ja-JP" altLang="en-US" sz="3600" dirty="0"/>
              <a:t>１９６０</a:t>
            </a:r>
            <a:r>
              <a:rPr lang="ja-JP" altLang="en-US" sz="3600" dirty="0" smtClean="0"/>
              <a:t>年</a:t>
            </a:r>
            <a:endParaRPr lang="en-US" altLang="ja-JP" sz="3600" dirty="0" smtClean="0"/>
          </a:p>
        </p:txBody>
      </p:sp>
      <p:sp>
        <p:nvSpPr>
          <p:cNvPr id="8" name="テキスト ボックス 7"/>
          <p:cNvSpPr txBox="1"/>
          <p:nvPr/>
        </p:nvSpPr>
        <p:spPr>
          <a:xfrm>
            <a:off x="611560" y="6093296"/>
            <a:ext cx="3312368" cy="338554"/>
          </a:xfrm>
          <a:prstGeom prst="rect">
            <a:avLst/>
          </a:prstGeom>
          <a:noFill/>
        </p:spPr>
        <p:txBody>
          <a:bodyPr wrap="square" rtlCol="0">
            <a:spAutoFit/>
          </a:bodyPr>
          <a:lstStyle/>
          <a:p>
            <a:r>
              <a:rPr kumimoji="1" lang="ja-JP" altLang="en-US" sz="1600" dirty="0" smtClean="0"/>
              <a:t>産業技術総合研究所</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807190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4131286" y="732249"/>
            <a:ext cx="5057795" cy="5016758"/>
          </a:xfrm>
          <a:prstGeom prst="rect">
            <a:avLst/>
          </a:prstGeom>
          <a:noFill/>
        </p:spPr>
        <p:txBody>
          <a:bodyPr wrap="none" rtlCol="0">
            <a:spAutoFit/>
          </a:bodyPr>
          <a:lstStyle/>
          <a:p>
            <a:r>
              <a:rPr kumimoji="1" lang="ja-JP" altLang="en-US" sz="2000" dirty="0" smtClean="0"/>
              <a:t>西南日本</a:t>
            </a:r>
            <a:endParaRPr kumimoji="1" lang="en-US" altLang="ja-JP" sz="2000" dirty="0" smtClean="0"/>
          </a:p>
          <a:p>
            <a:r>
              <a:rPr kumimoji="1" lang="ja-JP" altLang="en-US" sz="2000" dirty="0" smtClean="0"/>
              <a:t>・およそ１００年周期の地震があることが</a:t>
            </a:r>
            <a:endParaRPr kumimoji="1" lang="en-US" altLang="ja-JP" sz="2000" dirty="0" smtClean="0"/>
          </a:p>
          <a:p>
            <a:r>
              <a:rPr kumimoji="1" lang="ja-JP" altLang="en-US" sz="2000" dirty="0" smtClean="0"/>
              <a:t>　文献に記されている</a:t>
            </a:r>
            <a:endParaRPr kumimoji="1" lang="en-US" altLang="ja-JP" sz="2000" dirty="0" smtClean="0"/>
          </a:p>
          <a:p>
            <a:endParaRPr kumimoji="1" lang="en-US" altLang="ja-JP" sz="2000" dirty="0" smtClean="0"/>
          </a:p>
          <a:p>
            <a:r>
              <a:rPr lang="ja-JP" altLang="en-US" sz="2000" dirty="0" smtClean="0"/>
              <a:t>チリ</a:t>
            </a:r>
            <a:endParaRPr lang="en-US" altLang="ja-JP" sz="2000" dirty="0" smtClean="0"/>
          </a:p>
          <a:p>
            <a:r>
              <a:rPr kumimoji="1" lang="ja-JP" altLang="en-US" sz="2000" dirty="0" smtClean="0"/>
              <a:t>・１６世紀以降４回の大地震が記録</a:t>
            </a:r>
            <a:endParaRPr kumimoji="1" lang="en-US" altLang="ja-JP" sz="2000" dirty="0" smtClean="0"/>
          </a:p>
          <a:p>
            <a:endParaRPr lang="en-US" altLang="ja-JP" sz="2000" dirty="0" smtClean="0"/>
          </a:p>
          <a:p>
            <a:endParaRPr lang="en-US" altLang="ja-JP" sz="2000" dirty="0" smtClean="0"/>
          </a:p>
          <a:p>
            <a:r>
              <a:rPr lang="ja-JP" altLang="en-US" sz="2000" dirty="0" smtClean="0"/>
              <a:t>カスケディア</a:t>
            </a:r>
            <a:endParaRPr lang="en-US" altLang="ja-JP" sz="2000" dirty="0"/>
          </a:p>
          <a:p>
            <a:r>
              <a:rPr kumimoji="1" lang="ja-JP" altLang="en-US" sz="2000" dirty="0" smtClean="0"/>
              <a:t>・歴史地震の記録なし</a:t>
            </a:r>
            <a:endParaRPr kumimoji="1" lang="en-US" altLang="ja-JP" sz="2000" dirty="0" smtClean="0"/>
          </a:p>
          <a:p>
            <a:r>
              <a:rPr kumimoji="1" lang="ja-JP" altLang="en-US" sz="2000" dirty="0" smtClean="0"/>
              <a:t>　→非地震性の沈み込み？</a:t>
            </a:r>
            <a:endParaRPr kumimoji="1" lang="en-US" altLang="ja-JP" sz="2000" dirty="0" smtClean="0"/>
          </a:p>
          <a:p>
            <a:r>
              <a:rPr lang="ja-JP" altLang="en-US" sz="2000" dirty="0" smtClean="0"/>
              <a:t>　→アメリカ</a:t>
            </a:r>
            <a:r>
              <a:rPr lang="ja-JP" altLang="en-US" sz="2000" dirty="0"/>
              <a:t>の西部開拓が</a:t>
            </a:r>
            <a:r>
              <a:rPr lang="ja-JP" altLang="en-US" sz="2000" dirty="0" smtClean="0"/>
              <a:t>１８世紀</a:t>
            </a:r>
            <a:endParaRPr kumimoji="1" lang="en-US" altLang="ja-JP" sz="2000" dirty="0" smtClean="0"/>
          </a:p>
          <a:p>
            <a:endParaRPr lang="en-US" altLang="ja-JP" sz="2000" dirty="0" smtClean="0"/>
          </a:p>
          <a:p>
            <a:r>
              <a:rPr lang="ja-JP" altLang="en-US" sz="2000" dirty="0" smtClean="0"/>
              <a:t>・放射性炭素年代測定，年輪年代測定から</a:t>
            </a:r>
            <a:endParaRPr kumimoji="1" lang="en-US" altLang="ja-JP" sz="2000" dirty="0" smtClean="0"/>
          </a:p>
          <a:p>
            <a:r>
              <a:rPr kumimoji="1" lang="ja-JP" altLang="en-US" sz="2000" dirty="0" smtClean="0"/>
              <a:t>　過去</a:t>
            </a:r>
            <a:r>
              <a:rPr kumimoji="1" lang="en-US" altLang="ja-JP" sz="2000" dirty="0" smtClean="0"/>
              <a:t>7000</a:t>
            </a:r>
            <a:r>
              <a:rPr kumimoji="1" lang="ja-JP" altLang="en-US" sz="2000" dirty="0" smtClean="0"/>
              <a:t>年間に</a:t>
            </a:r>
            <a:r>
              <a:rPr kumimoji="1" lang="en-US" altLang="ja-JP" sz="2000" dirty="0" smtClean="0"/>
              <a:t>13</a:t>
            </a:r>
            <a:r>
              <a:rPr kumimoji="1" lang="ja-JP" altLang="en-US" sz="2000" dirty="0" smtClean="0"/>
              <a:t>回の地震が発生</a:t>
            </a:r>
            <a:endParaRPr kumimoji="1" lang="en-US" altLang="ja-JP" sz="2000" dirty="0" smtClean="0"/>
          </a:p>
          <a:p>
            <a:endParaRPr lang="en-US" altLang="ja-JP" sz="2000" dirty="0"/>
          </a:p>
        </p:txBody>
      </p:sp>
      <p:pic>
        <p:nvPicPr>
          <p:cNvPr id="1026" name="Picture 2" descr="C:\research\WIP\TectofO-Belt\thesis\time and size of\fig1.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385" y="508085"/>
            <a:ext cx="3852563" cy="589678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右矢印 2"/>
          <p:cNvSpPr/>
          <p:nvPr/>
        </p:nvSpPr>
        <p:spPr>
          <a:xfrm rot="19824656">
            <a:off x="865610" y="3373658"/>
            <a:ext cx="846026" cy="739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288623" y="4273408"/>
            <a:ext cx="1987233"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ja-JP" sz="2400" b="1" dirty="0" smtClean="0"/>
              <a:t>40-60mm/</a:t>
            </a:r>
            <a:r>
              <a:rPr lang="en-US" altLang="ja-JP" sz="2400" b="1" dirty="0" err="1" smtClean="0"/>
              <a:t>yr</a:t>
            </a:r>
            <a:endParaRPr kumimoji="1" lang="ja-JP" altLang="en-US" sz="2400" b="1" dirty="0" smtClean="0"/>
          </a:p>
        </p:txBody>
      </p:sp>
      <p:sp>
        <p:nvSpPr>
          <p:cNvPr id="4" name="正方形/長方形 3"/>
          <p:cNvSpPr/>
          <p:nvPr/>
        </p:nvSpPr>
        <p:spPr>
          <a:xfrm>
            <a:off x="4131286" y="3140969"/>
            <a:ext cx="5012714" cy="223224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779912" y="5673442"/>
            <a:ext cx="5316118" cy="70788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US" altLang="ja-JP" sz="2000" dirty="0" smtClean="0"/>
              <a:t>1700</a:t>
            </a:r>
            <a:r>
              <a:rPr lang="ja-JP" altLang="en-US" sz="2000" dirty="0" smtClean="0"/>
              <a:t>年の地震</a:t>
            </a:r>
            <a:r>
              <a:rPr lang="ja-JP" altLang="en-US" sz="2000" dirty="0"/>
              <a:t>に</a:t>
            </a:r>
            <a:r>
              <a:rPr lang="ja-JP" altLang="en-US" sz="2000" dirty="0" smtClean="0"/>
              <a:t>ついて日本の津波堆積物から</a:t>
            </a:r>
            <a:endParaRPr lang="en-US" altLang="ja-JP" sz="2000" dirty="0"/>
          </a:p>
          <a:p>
            <a:r>
              <a:rPr lang="ja-JP" altLang="en-US" sz="2000" dirty="0" smtClean="0"/>
              <a:t>地震の発生日時・規模を</a:t>
            </a:r>
            <a:r>
              <a:rPr lang="ja-JP" altLang="en-US" sz="2000" dirty="0"/>
              <a:t>推定</a:t>
            </a:r>
          </a:p>
        </p:txBody>
      </p:sp>
      <p:sp>
        <p:nvSpPr>
          <p:cNvPr id="13" name="テキスト ボックス 12"/>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a:t>
            </a:r>
            <a:endParaRPr kumimoji="1" lang="en-US" altLang="ja-JP" sz="2400" b="1" dirty="0" smtClean="0"/>
          </a:p>
        </p:txBody>
      </p:sp>
      <p:sp>
        <p:nvSpPr>
          <p:cNvPr id="14" name="正方形/長方形 13"/>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5" name="テキスト ボックス 14"/>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904352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 name="Picture 2" descr="C:\research\WIP\TectofO-Belt\thesis\time and size of\fig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620687"/>
            <a:ext cx="7380312" cy="567559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　日本の津波記録</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627784" y="5013176"/>
            <a:ext cx="6048672" cy="132343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kumimoji="1" lang="ja-JP" altLang="en-US" sz="2000" dirty="0" smtClean="0"/>
              <a:t>宮古：</a:t>
            </a:r>
            <a:r>
              <a:rPr kumimoji="1" lang="en-US" altLang="ja-JP" sz="2000" dirty="0" smtClean="0"/>
              <a:t>1</a:t>
            </a:r>
            <a:r>
              <a:rPr kumimoji="1" lang="ja-JP" altLang="en-US" sz="2000" dirty="0" smtClean="0"/>
              <a:t>月２７</a:t>
            </a:r>
            <a:r>
              <a:rPr lang="ja-JP" altLang="en-US" sz="2000" dirty="0" smtClean="0"/>
              <a:t>～２８</a:t>
            </a:r>
            <a:r>
              <a:rPr kumimoji="1" lang="ja-JP" altLang="en-US" sz="2000" dirty="0" smtClean="0"/>
              <a:t>日</a:t>
            </a:r>
            <a:r>
              <a:rPr lang="en-US" altLang="ja-JP" sz="2000" dirty="0"/>
              <a:t>	</a:t>
            </a:r>
            <a:r>
              <a:rPr lang="en-US" altLang="ja-JP" sz="2000" dirty="0" smtClean="0"/>
              <a:t>	</a:t>
            </a:r>
            <a:r>
              <a:rPr lang="ja-JP" altLang="en-US" sz="2000" dirty="0" smtClean="0"/>
              <a:t>２－３ｍ</a:t>
            </a:r>
            <a:endParaRPr lang="en-US" altLang="ja-JP" sz="2000" dirty="0"/>
          </a:p>
          <a:p>
            <a:r>
              <a:rPr kumimoji="1" lang="ja-JP" altLang="en-US" sz="2000" dirty="0" smtClean="0"/>
              <a:t>大槌：</a:t>
            </a:r>
            <a:r>
              <a:rPr lang="ja-JP" altLang="en-US" sz="2000" dirty="0" smtClean="0"/>
              <a:t>２７日</a:t>
            </a:r>
            <a:r>
              <a:rPr lang="en-US" altLang="ja-JP" sz="2000" dirty="0" smtClean="0"/>
              <a:t>			</a:t>
            </a:r>
            <a:r>
              <a:rPr kumimoji="1" lang="ja-JP" altLang="en-US" sz="2000" dirty="0" smtClean="0"/>
              <a:t>３ｍ</a:t>
            </a:r>
            <a:endParaRPr kumimoji="1" lang="en-US" altLang="ja-JP" sz="2000" dirty="0" smtClean="0"/>
          </a:p>
          <a:p>
            <a:r>
              <a:rPr kumimoji="1" lang="ja-JP" altLang="en-US" sz="2000" dirty="0" smtClean="0"/>
              <a:t>田辺：</a:t>
            </a:r>
            <a:r>
              <a:rPr lang="ja-JP" altLang="en-US" sz="2000" dirty="0"/>
              <a:t>２８</a:t>
            </a:r>
            <a:r>
              <a:rPr kumimoji="1" lang="ja-JP" altLang="en-US" sz="2000" dirty="0" smtClean="0"/>
              <a:t>日朝</a:t>
            </a:r>
            <a:r>
              <a:rPr kumimoji="1" lang="en-US" altLang="ja-JP" sz="2000" dirty="0" smtClean="0"/>
              <a:t>			</a:t>
            </a:r>
            <a:r>
              <a:rPr kumimoji="1" lang="ja-JP" altLang="en-US" sz="2000" dirty="0" smtClean="0"/>
              <a:t>２ｍ</a:t>
            </a:r>
            <a:endParaRPr kumimoji="1" lang="en-US" altLang="ja-JP" sz="2000" dirty="0" smtClean="0"/>
          </a:p>
          <a:p>
            <a:r>
              <a:rPr lang="ja-JP" altLang="en-US" sz="2000" dirty="0" smtClean="0"/>
              <a:t>那珂湊・</a:t>
            </a:r>
            <a:r>
              <a:rPr kumimoji="1" lang="ja-JP" altLang="en-US" sz="2000" dirty="0" smtClean="0"/>
              <a:t>三保にも文献に記述（津波高は不明）</a:t>
            </a:r>
          </a:p>
        </p:txBody>
      </p:sp>
      <p:sp>
        <p:nvSpPr>
          <p:cNvPr id="5" name="テキスト ボックス 4"/>
          <p:cNvSpPr txBox="1"/>
          <p:nvPr/>
        </p:nvSpPr>
        <p:spPr>
          <a:xfrm>
            <a:off x="2771800" y="3174067"/>
            <a:ext cx="6048672"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ja-JP" altLang="en-US" sz="2400" dirty="0" smtClean="0">
                <a:solidFill>
                  <a:schemeClr val="tx1"/>
                </a:solidFill>
              </a:rPr>
              <a:t>１７００年に日本で地震が起きた</a:t>
            </a:r>
            <a:r>
              <a:rPr lang="ja-JP" altLang="en-US" sz="2400" dirty="0" smtClean="0">
                <a:solidFill>
                  <a:schemeClr val="tx1"/>
                </a:solidFill>
              </a:rPr>
              <a:t>記録なし→</a:t>
            </a:r>
            <a:r>
              <a:rPr kumimoji="1" lang="ja-JP" altLang="en-US" sz="2400" dirty="0" smtClean="0">
                <a:solidFill>
                  <a:schemeClr val="tx1"/>
                </a:solidFill>
              </a:rPr>
              <a:t>他地域の地震</a:t>
            </a:r>
          </a:p>
        </p:txBody>
      </p: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2" name="テキスト ボックス 11"/>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14704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2" name="Picture 4" descr="C:\research\WIP\M2後期月演\figure\plates1.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69568" y="787373"/>
            <a:ext cx="4874840" cy="5161907"/>
          </a:xfrm>
          <a:prstGeom prst="rect">
            <a:avLst/>
          </a:prstGeom>
          <a:noFill/>
          <a:ln w="76200">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テキスト ボックス 9"/>
          <p:cNvSpPr txBox="1"/>
          <p:nvPr/>
        </p:nvSpPr>
        <p:spPr>
          <a:xfrm>
            <a:off x="5633392" y="787373"/>
            <a:ext cx="333109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ja-JP" sz="3600" dirty="0" smtClean="0"/>
              <a:t>Cascadia trench</a:t>
            </a:r>
            <a:endParaRPr kumimoji="1" lang="ja-JP" altLang="en-US" sz="3600" dirty="0" smtClean="0"/>
          </a:p>
        </p:txBody>
      </p:sp>
      <p:sp>
        <p:nvSpPr>
          <p:cNvPr id="9" name="円/楕円 8"/>
          <p:cNvSpPr/>
          <p:nvPr/>
        </p:nvSpPr>
        <p:spPr>
          <a:xfrm rot="3886470">
            <a:off x="5757463" y="3368141"/>
            <a:ext cx="1569221" cy="67401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1026" name="Picture 2" descr="http://upload.wikimedia.org/wikipedia/commons/f/f6/San_Andreas_Fault_Sequential_Diagrams_Atwater_1970.jp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498358"/>
            <a:ext cx="4410099" cy="575083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テキスト ボックス 5"/>
          <p:cNvSpPr txBox="1"/>
          <p:nvPr/>
        </p:nvSpPr>
        <p:spPr>
          <a:xfrm>
            <a:off x="1211288" y="6084004"/>
            <a:ext cx="1008112" cy="369332"/>
          </a:xfrm>
          <a:prstGeom prst="rect">
            <a:avLst/>
          </a:prstGeom>
          <a:noFill/>
        </p:spPr>
        <p:txBody>
          <a:bodyPr wrap="square" rtlCol="0">
            <a:spAutoFit/>
          </a:bodyPr>
          <a:lstStyle/>
          <a:p>
            <a:r>
              <a:rPr kumimoji="1" lang="en-US" altLang="ja-JP" dirty="0" smtClean="0"/>
              <a:t>USGS</a:t>
            </a:r>
            <a:endParaRPr kumimoji="1" lang="ja-JP" altLang="en-US" dirty="0" smtClean="0"/>
          </a:p>
        </p:txBody>
      </p:sp>
      <p:sp>
        <p:nvSpPr>
          <p:cNvPr id="8" name="テキスト ボックス 7"/>
          <p:cNvSpPr txBox="1"/>
          <p:nvPr/>
        </p:nvSpPr>
        <p:spPr>
          <a:xfrm>
            <a:off x="4120153" y="5242256"/>
            <a:ext cx="4477883" cy="830997"/>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kumimoji="1" lang="ja-JP" altLang="en-US" sz="2400" dirty="0" smtClean="0"/>
              <a:t>ファラロンプレートが海嶺ごと</a:t>
            </a:r>
            <a:endParaRPr kumimoji="1" lang="en-US" altLang="ja-JP" sz="2400" dirty="0" smtClean="0"/>
          </a:p>
          <a:p>
            <a:r>
              <a:rPr kumimoji="1" lang="ja-JP" altLang="en-US" sz="2400" dirty="0" smtClean="0"/>
              <a:t>北米プレート</a:t>
            </a:r>
            <a:r>
              <a:rPr lang="ja-JP" altLang="en-US" sz="2400" dirty="0" smtClean="0"/>
              <a:t>に沈み込んだ</a:t>
            </a:r>
            <a:endParaRPr kumimoji="1" lang="ja-JP" altLang="en-US" sz="2400" dirty="0" smtClean="0"/>
          </a:p>
        </p:txBody>
      </p:sp>
      <p:pic>
        <p:nvPicPr>
          <p:cNvPr id="1028" name="Picture 4" descr="C:\Users\nyam\Desktop\image115.jp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53822" y="404664"/>
            <a:ext cx="7405108" cy="583890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589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　日本の津波記録</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C:\research\WIP\TectofO-Belt\thesis\time and size of\fig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9512" y="620687"/>
            <a:ext cx="7380312" cy="567559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正方形/長方形 1"/>
          <p:cNvSpPr/>
          <p:nvPr/>
        </p:nvSpPr>
        <p:spPr>
          <a:xfrm>
            <a:off x="2520280" y="5517232"/>
            <a:ext cx="6444208" cy="70788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ja-JP" altLang="en-US" sz="2000" b="1" dirty="0" smtClean="0">
                <a:solidFill>
                  <a:schemeClr val="tx1"/>
                </a:solidFill>
              </a:rPr>
              <a:t>カムチャッカ：津波</a:t>
            </a:r>
            <a:r>
              <a:rPr lang="ja-JP" altLang="en-US" sz="2000" b="1" dirty="0">
                <a:solidFill>
                  <a:schemeClr val="tx1"/>
                </a:solidFill>
              </a:rPr>
              <a:t>高と一致しない</a:t>
            </a:r>
            <a:endParaRPr lang="en-US" altLang="ja-JP" sz="2000" b="1" dirty="0">
              <a:solidFill>
                <a:schemeClr val="tx1"/>
              </a:solidFill>
            </a:endParaRPr>
          </a:p>
          <a:p>
            <a:r>
              <a:rPr lang="ja-JP" altLang="en-US" sz="2000" b="1" dirty="0">
                <a:solidFill>
                  <a:schemeClr val="tx1"/>
                </a:solidFill>
              </a:rPr>
              <a:t>アラスカーアリューシャン：津波高と一致しない</a:t>
            </a:r>
            <a:endParaRPr lang="en-US" altLang="ja-JP" sz="2000" b="1" dirty="0">
              <a:solidFill>
                <a:schemeClr val="tx1"/>
              </a:solidFill>
            </a:endParaRPr>
          </a:p>
        </p:txBody>
      </p:sp>
      <p:sp>
        <p:nvSpPr>
          <p:cNvPr id="9" name="正方形/長方形 8"/>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0" name="テキスト ボックス 9"/>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23619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カスケディア地震　日本の津波記録</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C:\research\WIP\TectofO-Belt\thesis\time and size of\fig3.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504" y="1705365"/>
            <a:ext cx="6624736" cy="470023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テキスト ボックス 1"/>
          <p:cNvSpPr txBox="1"/>
          <p:nvPr/>
        </p:nvSpPr>
        <p:spPr>
          <a:xfrm>
            <a:off x="72008" y="505036"/>
            <a:ext cx="8892480" cy="1200329"/>
          </a:xfrm>
          <a:prstGeom prst="rect">
            <a:avLst/>
          </a:prstGeom>
          <a:noFill/>
        </p:spPr>
        <p:txBody>
          <a:bodyPr wrap="square" rtlCol="0">
            <a:spAutoFit/>
          </a:bodyPr>
          <a:lstStyle/>
          <a:p>
            <a:r>
              <a:rPr lang="ja-JP" altLang="en-US" sz="2400" dirty="0" smtClean="0"/>
              <a:t>チリ：地震記録なし（１６世紀に植民地化）</a:t>
            </a:r>
            <a:endParaRPr lang="en-US" altLang="ja-JP" sz="2400" dirty="0" smtClean="0"/>
          </a:p>
          <a:p>
            <a:r>
              <a:rPr lang="ja-JP" altLang="en-US" sz="2400" dirty="0" smtClean="0"/>
              <a:t>カムチャッカ：地震記録なし</a:t>
            </a:r>
            <a:endParaRPr lang="en-US" altLang="ja-JP" sz="2400" dirty="0" smtClean="0"/>
          </a:p>
          <a:p>
            <a:r>
              <a:rPr lang="ja-JP" altLang="en-US" sz="2400" dirty="0" smtClean="0"/>
              <a:t>（ロシアの</a:t>
            </a:r>
            <a:r>
              <a:rPr lang="ja-JP" altLang="en-US" sz="2400" dirty="0"/>
              <a:t>入植</a:t>
            </a:r>
            <a:r>
              <a:rPr lang="ja-JP" altLang="en-US" sz="2400" dirty="0" smtClean="0"/>
              <a:t>が始まっている・１６８０年代）</a:t>
            </a:r>
            <a:endParaRPr kumimoji="1" lang="en-US" altLang="ja-JP" sz="2400" dirty="0" smtClean="0"/>
          </a:p>
        </p:txBody>
      </p:sp>
      <p:sp>
        <p:nvSpPr>
          <p:cNvPr id="4" name="乗算記号 3"/>
          <p:cNvSpPr/>
          <p:nvPr/>
        </p:nvSpPr>
        <p:spPr>
          <a:xfrm>
            <a:off x="1475656" y="2132856"/>
            <a:ext cx="1440160" cy="1512168"/>
          </a:xfrm>
          <a:prstGeom prst="mathMultiply">
            <a:avLst>
              <a:gd name="adj1" fmla="val 10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乗算記号 11"/>
          <p:cNvSpPr/>
          <p:nvPr/>
        </p:nvSpPr>
        <p:spPr>
          <a:xfrm>
            <a:off x="2411760" y="1933634"/>
            <a:ext cx="1440160" cy="1512168"/>
          </a:xfrm>
          <a:prstGeom prst="mathMultiply">
            <a:avLst>
              <a:gd name="adj1" fmla="val 10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乗算記号 12"/>
          <p:cNvSpPr/>
          <p:nvPr/>
        </p:nvSpPr>
        <p:spPr>
          <a:xfrm>
            <a:off x="1259632" y="2083334"/>
            <a:ext cx="1440160" cy="1512168"/>
          </a:xfrm>
          <a:prstGeom prst="mathMultiply">
            <a:avLst>
              <a:gd name="adj1" fmla="val 10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乗算記号 13"/>
          <p:cNvSpPr/>
          <p:nvPr/>
        </p:nvSpPr>
        <p:spPr>
          <a:xfrm>
            <a:off x="4788024" y="4868975"/>
            <a:ext cx="1440160" cy="1512168"/>
          </a:xfrm>
          <a:prstGeom prst="mathMultiply">
            <a:avLst>
              <a:gd name="adj1" fmla="val 104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283968" y="3718773"/>
            <a:ext cx="432048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3600" b="1" dirty="0" smtClean="0"/>
              <a:t>カスケディア地震</a:t>
            </a:r>
          </a:p>
        </p:txBody>
      </p:sp>
      <p:sp>
        <p:nvSpPr>
          <p:cNvPr id="16" name="正方形/長方形 15"/>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7" name="テキスト ボックス 16"/>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
        <p:nvSpPr>
          <p:cNvPr id="6" name="円/楕円 5"/>
          <p:cNvSpPr/>
          <p:nvPr/>
        </p:nvSpPr>
        <p:spPr>
          <a:xfrm>
            <a:off x="3491880" y="2492896"/>
            <a:ext cx="1152128" cy="1059049"/>
          </a:xfrm>
          <a:prstGeom prst="ellipse">
            <a:avLst/>
          </a:prstGeom>
          <a:noFill/>
          <a:ln w="155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26665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カスケディアの地震　地震発生日時の推定</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195736" y="2389180"/>
            <a:ext cx="2664296" cy="46166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2400" dirty="0" smtClean="0"/>
              <a:t>１０時間かかる</a:t>
            </a:r>
          </a:p>
        </p:txBody>
      </p:sp>
      <p:sp>
        <p:nvSpPr>
          <p:cNvPr id="5" name="右矢印 4"/>
          <p:cNvSpPr/>
          <p:nvPr/>
        </p:nvSpPr>
        <p:spPr>
          <a:xfrm rot="10483388">
            <a:off x="1195089" y="1891426"/>
            <a:ext cx="5185144" cy="482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79512" y="4883676"/>
            <a:ext cx="8496944" cy="1569660"/>
          </a:xfrm>
          <a:prstGeom prst="rect">
            <a:avLst/>
          </a:prstGeom>
          <a:noFill/>
        </p:spPr>
        <p:txBody>
          <a:bodyPr wrap="square" rtlCol="0">
            <a:spAutoFit/>
          </a:bodyPr>
          <a:lstStyle/>
          <a:p>
            <a:r>
              <a:rPr kumimoji="1" lang="ja-JP" altLang="en-US" sz="2400" dirty="0" smtClean="0"/>
              <a:t>２７日１５時（</a:t>
            </a:r>
            <a:r>
              <a:rPr lang="en-US" altLang="ja-JP" sz="2400" dirty="0" smtClean="0"/>
              <a:t>GMT</a:t>
            </a:r>
            <a:r>
              <a:rPr kumimoji="1" lang="ja-JP" altLang="en-US" sz="2400" dirty="0" smtClean="0"/>
              <a:t>）に津波到達（日本時間２７日深夜）</a:t>
            </a:r>
            <a:endParaRPr kumimoji="1" lang="en-US" altLang="ja-JP" sz="2400" dirty="0" smtClean="0"/>
          </a:p>
          <a:p>
            <a:r>
              <a:rPr lang="ja-JP" altLang="en-US" sz="2400" dirty="0" smtClean="0"/>
              <a:t>　　　　　　の１０時間前</a:t>
            </a:r>
            <a:endParaRPr lang="en-US" altLang="ja-JP" sz="2400" dirty="0" smtClean="0"/>
          </a:p>
          <a:p>
            <a:r>
              <a:rPr kumimoji="1" lang="ja-JP" altLang="en-US" sz="2400" dirty="0" smtClean="0"/>
              <a:t>→２７日５時（現地時間２６日２１時）に地震発生</a:t>
            </a:r>
            <a:endParaRPr kumimoji="1" lang="en-US" altLang="ja-JP" sz="2400" dirty="0" smtClean="0"/>
          </a:p>
          <a:p>
            <a:r>
              <a:rPr kumimoji="1" lang="ja-JP" altLang="en-US" sz="2400" dirty="0" smtClean="0"/>
              <a:t>　　　　先住民の伝承“冬の夜に地震が起きた”</a:t>
            </a:r>
            <a:r>
              <a:rPr lang="ja-JP" altLang="en-US" sz="2400" dirty="0"/>
              <a:t>　</a:t>
            </a:r>
            <a:r>
              <a:rPr lang="ja-JP" altLang="en-US" sz="2400" dirty="0" smtClean="0"/>
              <a:t>と一致</a:t>
            </a:r>
            <a:endParaRPr kumimoji="1" lang="en-US" altLang="ja-JP" sz="2400" dirty="0" smtClean="0"/>
          </a:p>
        </p:txBody>
      </p:sp>
      <p:pic>
        <p:nvPicPr>
          <p:cNvPr id="11" name="jgrb13829-sup-0002-animation.gif">
            <a:hlinkClick r:id="" action="ppaction://media"/>
          </p:cNvPr>
          <p:cNvPicPr/>
          <p:nvPr>
            <a:videoFile r:link="rId2"/>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681827" y="463979"/>
            <a:ext cx="7089019" cy="4419697"/>
          </a:xfrm>
          <a:prstGeom prst="rect">
            <a:avLst/>
          </a:prstGeom>
        </p:spPr>
      </p:pic>
      <p:sp>
        <p:nvSpPr>
          <p:cNvPr id="12" name="正方形/長方形 11"/>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3" name="テキスト ボックス 12"/>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77228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カスケディアの地震　地震規模の推定</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C:\research\WIP\TectofO-Belt\thesis\time and size of\fig4.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661" y="620688"/>
            <a:ext cx="6858001" cy="368617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テキスト ボックス 1"/>
          <p:cNvSpPr txBox="1"/>
          <p:nvPr/>
        </p:nvSpPr>
        <p:spPr>
          <a:xfrm>
            <a:off x="107505" y="4293096"/>
            <a:ext cx="9145016" cy="1938992"/>
          </a:xfrm>
          <a:prstGeom prst="rect">
            <a:avLst/>
          </a:prstGeom>
          <a:noFill/>
        </p:spPr>
        <p:txBody>
          <a:bodyPr wrap="square" rtlCol="0">
            <a:spAutoFit/>
          </a:bodyPr>
          <a:lstStyle/>
          <a:p>
            <a:r>
              <a:rPr lang="ja-JP" altLang="en-US" sz="2400" dirty="0" smtClean="0"/>
              <a:t>津波シミュレーション</a:t>
            </a:r>
            <a:endParaRPr lang="en-US" altLang="ja-JP" sz="2400" dirty="0" smtClean="0"/>
          </a:p>
          <a:p>
            <a:r>
              <a:rPr lang="en-US" altLang="ja-JP" sz="2400" dirty="0" smtClean="0"/>
              <a:t>M8</a:t>
            </a:r>
            <a:r>
              <a:rPr lang="ja-JP" altLang="en-US" sz="2400" dirty="0" err="1"/>
              <a:t>：</a:t>
            </a:r>
            <a:r>
              <a:rPr lang="en-US" altLang="ja-JP" sz="2400" dirty="0" smtClean="0"/>
              <a:t>0.3</a:t>
            </a:r>
            <a:r>
              <a:rPr lang="ja-JP" altLang="en-US" sz="2400" dirty="0"/>
              <a:t>ｍ（津波高）</a:t>
            </a:r>
            <a:endParaRPr lang="en-US" altLang="ja-JP" sz="2400" dirty="0" smtClean="0"/>
          </a:p>
          <a:p>
            <a:r>
              <a:rPr kumimoji="1" lang="en-US" altLang="ja-JP" sz="2400" dirty="0" smtClean="0"/>
              <a:t>M</a:t>
            </a:r>
            <a:r>
              <a:rPr lang="en-US" altLang="ja-JP" sz="2400" dirty="0" smtClean="0"/>
              <a:t>9</a:t>
            </a:r>
            <a:r>
              <a:rPr lang="ja-JP" altLang="en-US" sz="2400" dirty="0" smtClean="0"/>
              <a:t>：</a:t>
            </a:r>
            <a:r>
              <a:rPr lang="en-US" altLang="ja-JP" sz="2400" dirty="0" smtClean="0"/>
              <a:t>2</a:t>
            </a:r>
            <a:r>
              <a:rPr kumimoji="1" lang="ja-JP" altLang="en-US" sz="2400" dirty="0" err="1" smtClean="0"/>
              <a:t>ｍ</a:t>
            </a:r>
            <a:endParaRPr kumimoji="1" lang="en-US" altLang="ja-JP" sz="2400" dirty="0" smtClean="0"/>
          </a:p>
          <a:p>
            <a:r>
              <a:rPr lang="ja-JP" altLang="en-US" sz="2400" dirty="0" smtClean="0"/>
              <a:t>捕捉：クリル諸島の地震</a:t>
            </a:r>
            <a:r>
              <a:rPr lang="en-US" altLang="ja-JP" sz="2400" dirty="0" smtClean="0"/>
              <a:t>M8.2(1994)</a:t>
            </a:r>
            <a:r>
              <a:rPr lang="ja-JP" altLang="en-US" sz="2400" dirty="0"/>
              <a:t>→</a:t>
            </a:r>
            <a:r>
              <a:rPr lang="ja-JP" altLang="en-US" sz="2400" dirty="0" smtClean="0"/>
              <a:t>アメリカ西海岸で</a:t>
            </a:r>
            <a:r>
              <a:rPr lang="en-US" altLang="ja-JP" sz="2400" dirty="0" smtClean="0"/>
              <a:t>0.3</a:t>
            </a:r>
            <a:r>
              <a:rPr lang="ja-JP" altLang="en-US" sz="2400" dirty="0" err="1" smtClean="0"/>
              <a:t>ｍ</a:t>
            </a:r>
            <a:r>
              <a:rPr lang="ja-JP" altLang="en-US" sz="2400" dirty="0" smtClean="0"/>
              <a:t>以下　　</a:t>
            </a:r>
            <a:endParaRPr lang="en-US" altLang="ja-JP" sz="2400" dirty="0" smtClean="0"/>
          </a:p>
          <a:p>
            <a:r>
              <a:rPr lang="ja-JP" altLang="en-US" sz="2400" dirty="0"/>
              <a:t>　</a:t>
            </a:r>
            <a:r>
              <a:rPr lang="ja-JP" altLang="en-US" sz="2400" dirty="0" smtClean="0"/>
              <a:t>　　（東北地方太平洋沖地震</a:t>
            </a:r>
            <a:r>
              <a:rPr lang="en-US" altLang="ja-JP" sz="2400" dirty="0" smtClean="0"/>
              <a:t>M</a:t>
            </a:r>
            <a:r>
              <a:rPr lang="en-US" altLang="ja-JP" sz="2400" dirty="0"/>
              <a:t>9.0</a:t>
            </a:r>
            <a:r>
              <a:rPr lang="ja-JP" altLang="en-US" sz="2400" dirty="0" smtClean="0"/>
              <a:t>→カリフォルニアで</a:t>
            </a:r>
            <a:r>
              <a:rPr lang="en-US" altLang="ja-JP" sz="2400" dirty="0" smtClean="0"/>
              <a:t>2</a:t>
            </a:r>
            <a:r>
              <a:rPr lang="ja-JP" altLang="en-US" sz="2400" dirty="0" smtClean="0"/>
              <a:t>ｍ）</a:t>
            </a:r>
            <a:endParaRPr kumimoji="1" lang="ja-JP" altLang="en-US" sz="2400" dirty="0" smtClean="0"/>
          </a:p>
        </p:txBody>
      </p:sp>
      <p:sp>
        <p:nvSpPr>
          <p:cNvPr id="3" name="テキスト ボックス 2"/>
          <p:cNvSpPr txBox="1"/>
          <p:nvPr/>
        </p:nvSpPr>
        <p:spPr>
          <a:xfrm>
            <a:off x="971600" y="2003356"/>
            <a:ext cx="7704856"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ja-JP" altLang="en-US" sz="2800" b="1" dirty="0" smtClean="0"/>
              <a:t>１７００年１月２６日午後９時（現地時間）</a:t>
            </a:r>
            <a:endParaRPr lang="en-US" altLang="ja-JP" sz="2800" b="1" dirty="0" smtClean="0"/>
          </a:p>
          <a:p>
            <a:r>
              <a:rPr lang="en-US" altLang="ja-JP" sz="2800" b="1" dirty="0" smtClean="0"/>
              <a:t>M</a:t>
            </a:r>
            <a:r>
              <a:rPr lang="ja-JP" altLang="en-US" sz="2800" b="1" dirty="0" smtClean="0"/>
              <a:t>９規模の地震が発生</a:t>
            </a:r>
            <a:endParaRPr lang="en-US" altLang="ja-JP" sz="2800" b="1" dirty="0"/>
          </a:p>
          <a:p>
            <a:endParaRPr lang="en-US" altLang="ja-JP" sz="2800" b="1" dirty="0" smtClean="0"/>
          </a:p>
          <a:p>
            <a:r>
              <a:rPr lang="ja-JP" altLang="en-US" sz="2800" b="1" dirty="0" smtClean="0"/>
              <a:t>およそ５００年周期で発生（</a:t>
            </a:r>
            <a:r>
              <a:rPr lang="en-US" altLang="ja-JP" sz="2800" b="1" dirty="0" smtClean="0"/>
              <a:t>7000</a:t>
            </a:r>
            <a:r>
              <a:rPr lang="ja-JP" altLang="en-US" sz="2800" b="1" dirty="0" smtClean="0"/>
              <a:t>年で</a:t>
            </a:r>
            <a:r>
              <a:rPr lang="en-US" altLang="ja-JP" sz="2800" b="1" dirty="0" smtClean="0"/>
              <a:t>13</a:t>
            </a:r>
            <a:r>
              <a:rPr lang="ja-JP" altLang="en-US" sz="2800" b="1" dirty="0" smtClean="0"/>
              <a:t>回）</a:t>
            </a:r>
            <a:endParaRPr lang="en-US" altLang="ja-JP" sz="2800" b="1" dirty="0"/>
          </a:p>
        </p:txBody>
      </p:sp>
      <p:sp>
        <p:nvSpPr>
          <p:cNvPr id="10" name="正方形/長方形 9"/>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1" name="テキスト ボックス 10"/>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1996</a:t>
            </a:r>
            <a:endParaRPr kumimoji="1" lang="ja-JP" altLang="en-US" sz="1600"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50317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カスケディアの地震　推定断層（１７００年）</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1" name="テキスト ボックス 10"/>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2003</a:t>
            </a:r>
            <a:endParaRPr kumimoji="1" lang="ja-JP" altLang="en-US" sz="1600" dirty="0" smtClean="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9401" y="574676"/>
            <a:ext cx="3138463" cy="5662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テキスト ボックス 3"/>
          <p:cNvSpPr txBox="1"/>
          <p:nvPr/>
        </p:nvSpPr>
        <p:spPr>
          <a:xfrm>
            <a:off x="3521202" y="1949931"/>
            <a:ext cx="5443286" cy="830997"/>
          </a:xfrm>
          <a:prstGeom prst="rect">
            <a:avLst/>
          </a:prstGeom>
          <a:noFill/>
        </p:spPr>
        <p:txBody>
          <a:bodyPr wrap="square" rtlCol="0">
            <a:spAutoFit/>
          </a:bodyPr>
          <a:lstStyle/>
          <a:p>
            <a:r>
              <a:rPr kumimoji="1" lang="ja-JP" altLang="en-US" sz="2400" dirty="0" smtClean="0"/>
              <a:t>長さ</a:t>
            </a:r>
            <a:r>
              <a:rPr kumimoji="1" lang="en-US" altLang="ja-JP" sz="2400" dirty="0" smtClean="0"/>
              <a:t>		</a:t>
            </a:r>
            <a:r>
              <a:rPr kumimoji="1" lang="ja-JP" altLang="en-US" sz="2400" dirty="0" smtClean="0"/>
              <a:t>：１１００ｋｍ</a:t>
            </a:r>
            <a:endParaRPr kumimoji="1" lang="en-US" altLang="ja-JP" sz="2400" dirty="0" smtClean="0"/>
          </a:p>
          <a:p>
            <a:r>
              <a:rPr lang="ja-JP" altLang="en-US" sz="2400" dirty="0"/>
              <a:t>平均</a:t>
            </a:r>
            <a:r>
              <a:rPr lang="ja-JP" altLang="en-US" sz="2400" dirty="0" smtClean="0"/>
              <a:t>すべり量</a:t>
            </a:r>
            <a:r>
              <a:rPr lang="ja-JP" altLang="en-US" sz="2400" dirty="0"/>
              <a:t>：</a:t>
            </a:r>
            <a:r>
              <a:rPr lang="ja-JP" altLang="en-US" sz="2400" dirty="0" smtClean="0"/>
              <a:t>１４ｍ</a:t>
            </a:r>
            <a:endParaRPr kumimoji="1" lang="ja-JP" altLang="en-US" sz="2400" dirty="0" smtClean="0"/>
          </a:p>
        </p:txBody>
      </p:sp>
      <p:sp>
        <p:nvSpPr>
          <p:cNvPr id="5" name="円/楕円 4"/>
          <p:cNvSpPr/>
          <p:nvPr/>
        </p:nvSpPr>
        <p:spPr>
          <a:xfrm rot="19700145">
            <a:off x="2106800" y="1184459"/>
            <a:ext cx="1044128" cy="132075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91880" y="4131077"/>
            <a:ext cx="5184576"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ja-JP" altLang="en-US" sz="2800" b="1" dirty="0" smtClean="0"/>
              <a:t>固着域</a:t>
            </a:r>
            <a:r>
              <a:rPr kumimoji="1" lang="ja-JP" altLang="en-US" sz="2800" b="1" dirty="0" smtClean="0"/>
              <a:t>に隣接した領域で</a:t>
            </a:r>
            <a:endParaRPr kumimoji="1" lang="en-US" altLang="ja-JP" sz="2800" b="1" dirty="0" smtClean="0"/>
          </a:p>
          <a:p>
            <a:r>
              <a:rPr kumimoji="1" lang="ja-JP" altLang="en-US" sz="2800" b="1" dirty="0" smtClean="0"/>
              <a:t>スロースリップと微動を発見</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08778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35881" y="4586135"/>
            <a:ext cx="3652143" cy="170669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3832" y="876156"/>
            <a:ext cx="4680355" cy="370810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テキスト ボックス 1"/>
          <p:cNvSpPr txBox="1"/>
          <p:nvPr/>
        </p:nvSpPr>
        <p:spPr>
          <a:xfrm>
            <a:off x="5544108" y="491435"/>
            <a:ext cx="3960440" cy="769441"/>
          </a:xfrm>
          <a:prstGeom prst="rect">
            <a:avLst/>
          </a:prstGeom>
          <a:noFill/>
        </p:spPr>
        <p:txBody>
          <a:bodyPr wrap="square" rtlCol="0">
            <a:spAutoFit/>
          </a:bodyPr>
          <a:lstStyle/>
          <a:p>
            <a:r>
              <a:rPr lang="ja-JP" altLang="en-US" dirty="0" smtClean="0"/>
              <a:t>断層面が地震動を伴わずに</a:t>
            </a:r>
            <a:endParaRPr lang="en-US" altLang="ja-JP" dirty="0" smtClean="0"/>
          </a:p>
          <a:p>
            <a:r>
              <a:rPr lang="ja-JP" altLang="en-US" dirty="0" smtClean="0"/>
              <a:t>ゆっくりすべる現象</a:t>
            </a:r>
            <a:endParaRPr kumimoji="1" lang="en-US" altLang="ja-JP" dirty="0" smtClean="0"/>
          </a:p>
        </p:txBody>
      </p:sp>
      <p:sp>
        <p:nvSpPr>
          <p:cNvPr id="5" name="正方形/長方形 4"/>
          <p:cNvSpPr/>
          <p:nvPr/>
        </p:nvSpPr>
        <p:spPr>
          <a:xfrm>
            <a:off x="4997028" y="5958912"/>
            <a:ext cx="2282291" cy="400110"/>
          </a:xfrm>
          <a:prstGeom prst="rect">
            <a:avLst/>
          </a:prstGeom>
        </p:spPr>
        <p:txBody>
          <a:bodyPr wrap="none">
            <a:spAutoFit/>
          </a:bodyPr>
          <a:lstStyle/>
          <a:p>
            <a:r>
              <a:rPr lang="en-US" altLang="ja-JP" sz="2000" dirty="0" err="1" smtClean="0"/>
              <a:t>Dragert</a:t>
            </a:r>
            <a:r>
              <a:rPr lang="en-US" altLang="ja-JP" sz="2000" dirty="0" smtClean="0"/>
              <a:t> </a:t>
            </a:r>
            <a:r>
              <a:rPr lang="en-US" altLang="ja-JP" sz="2000" dirty="0"/>
              <a:t>et al. [2001</a:t>
            </a:r>
            <a:r>
              <a:rPr lang="en-US" altLang="ja-JP" sz="2000" dirty="0" smtClean="0"/>
              <a:t>]</a:t>
            </a:r>
            <a:endParaRPr lang="ja-JP" altLang="en-US" sz="2000" dirty="0"/>
          </a:p>
        </p:txBody>
      </p:sp>
      <p:pic>
        <p:nvPicPr>
          <p:cNvPr id="3076" name="Picture 4" descr="C:\research\WIP\M2前期月演\fig\america map.pn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5177" y="1052736"/>
            <a:ext cx="3312367" cy="198742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正方形/長方形 5"/>
          <p:cNvSpPr/>
          <p:nvPr/>
        </p:nvSpPr>
        <p:spPr>
          <a:xfrm>
            <a:off x="5796136" y="1124744"/>
            <a:ext cx="684076" cy="792088"/>
          </a:xfrm>
          <a:prstGeom prst="rect">
            <a:avLst/>
          </a:prstGeom>
          <a:noFill/>
          <a:ln w="38100">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896544" y="4841284"/>
            <a:ext cx="4355976" cy="1107996"/>
          </a:xfrm>
          <a:prstGeom prst="rect">
            <a:avLst/>
          </a:prstGeom>
          <a:noFill/>
        </p:spPr>
        <p:txBody>
          <a:bodyPr wrap="square" rtlCol="0">
            <a:spAutoFit/>
          </a:bodyPr>
          <a:lstStyle/>
          <a:p>
            <a:r>
              <a:rPr kumimoji="1" lang="en-US" altLang="ja-JP" dirty="0" smtClean="0"/>
              <a:t>GPS</a:t>
            </a:r>
            <a:r>
              <a:rPr lang="ja-JP" altLang="en-US" dirty="0"/>
              <a:t>測量</a:t>
            </a:r>
            <a:r>
              <a:rPr kumimoji="1" lang="ja-JP" altLang="en-US" dirty="0" smtClean="0"/>
              <a:t>により発見された</a:t>
            </a:r>
            <a:endParaRPr kumimoji="1" lang="en-US" altLang="ja-JP" dirty="0" smtClean="0"/>
          </a:p>
          <a:p>
            <a:r>
              <a:rPr kumimoji="1" lang="ja-JP" altLang="en-US" dirty="0" smtClean="0"/>
              <a:t>カスケディア沈み込み帯の</a:t>
            </a:r>
            <a:endParaRPr kumimoji="1" lang="en-US" altLang="ja-JP" dirty="0" smtClean="0"/>
          </a:p>
          <a:p>
            <a:r>
              <a:rPr kumimoji="1" lang="ja-JP" altLang="en-US" dirty="0" smtClean="0"/>
              <a:t>スロースリップ</a:t>
            </a:r>
            <a:endParaRPr kumimoji="1" lang="ja-JP" altLang="en-US" dirty="0"/>
          </a:p>
        </p:txBody>
      </p:sp>
      <p:sp>
        <p:nvSpPr>
          <p:cNvPr id="9" name="テキスト ボックス 8"/>
          <p:cNvSpPr txBox="1"/>
          <p:nvPr/>
        </p:nvSpPr>
        <p:spPr>
          <a:xfrm>
            <a:off x="755576" y="4848124"/>
            <a:ext cx="339776" cy="769441"/>
          </a:xfrm>
          <a:prstGeom prst="rect">
            <a:avLst/>
          </a:prstGeom>
          <a:noFill/>
        </p:spPr>
        <p:txBody>
          <a:bodyPr wrap="square" rtlCol="0">
            <a:spAutoFit/>
          </a:bodyPr>
          <a:lstStyle/>
          <a:p>
            <a:r>
              <a:rPr kumimoji="1" lang="ja-JP" altLang="en-US" dirty="0" smtClean="0"/>
              <a:t>↑</a:t>
            </a:r>
            <a:endParaRPr kumimoji="1" lang="en-US" altLang="ja-JP" dirty="0" smtClean="0"/>
          </a:p>
          <a:p>
            <a:r>
              <a:rPr lang="ja-JP" altLang="en-US" dirty="0"/>
              <a:t>東</a:t>
            </a:r>
            <a:endParaRPr kumimoji="1" lang="ja-JP" altLang="en-US" dirty="0"/>
          </a:p>
        </p:txBody>
      </p:sp>
      <p:cxnSp>
        <p:nvCxnSpPr>
          <p:cNvPr id="11" name="直線コネクタ 10"/>
          <p:cNvCxnSpPr/>
          <p:nvPr/>
        </p:nvCxnSpPr>
        <p:spPr>
          <a:xfrm flipH="1" flipV="1">
            <a:off x="5076056" y="953971"/>
            <a:ext cx="720080" cy="170774"/>
          </a:xfrm>
          <a:prstGeom prst="line">
            <a:avLst/>
          </a:prstGeom>
          <a:ln w="38100">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H="1">
            <a:off x="5292080" y="1916832"/>
            <a:ext cx="504056" cy="2376264"/>
          </a:xfrm>
          <a:prstGeom prst="line">
            <a:avLst/>
          </a:prstGeom>
          <a:ln w="38100">
            <a:solidFill>
              <a:schemeClr val="tx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5" name="テキスト ボックス 14"/>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　微動とスロースリップイベント</a:t>
            </a:r>
            <a:endParaRPr kumimoji="1" lang="en-US" altLang="ja-JP" sz="2400" b="1" dirty="0" smtClean="0"/>
          </a:p>
        </p:txBody>
      </p:sp>
      <p:cxnSp>
        <p:nvCxnSpPr>
          <p:cNvPr id="17" name="直線コネクタ 16"/>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89853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微動とスロースリップイベント</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539552" y="764704"/>
            <a:ext cx="7776864" cy="1569660"/>
          </a:xfrm>
          <a:prstGeom prst="rect">
            <a:avLst/>
          </a:prstGeom>
          <a:noFill/>
        </p:spPr>
        <p:txBody>
          <a:bodyPr wrap="square" rtlCol="0">
            <a:spAutoFit/>
          </a:bodyPr>
          <a:lstStyle/>
          <a:p>
            <a:r>
              <a:rPr kumimoji="1" lang="ja-JP" altLang="en-US" sz="2400" dirty="0" smtClean="0"/>
              <a:t>微動</a:t>
            </a:r>
            <a:endParaRPr kumimoji="1" lang="en-US" altLang="ja-JP" sz="2400" dirty="0" smtClean="0"/>
          </a:p>
          <a:p>
            <a:r>
              <a:rPr lang="ja-JP" altLang="en-US" sz="2400" dirty="0" smtClean="0"/>
              <a:t>　</a:t>
            </a:r>
            <a:r>
              <a:rPr lang="ja-JP" altLang="en-US" sz="2400" dirty="0"/>
              <a:t>通常の地震動とは異なりＰ波Ｓ波が不明瞭で</a:t>
            </a:r>
            <a:r>
              <a:rPr lang="ja-JP" altLang="en-US" sz="2400" dirty="0" smtClean="0"/>
              <a:t>低周波</a:t>
            </a:r>
            <a:endParaRPr lang="en-US" altLang="ja-JP" sz="2400" dirty="0" smtClean="0"/>
          </a:p>
          <a:p>
            <a:r>
              <a:rPr kumimoji="1" lang="ja-JP" altLang="en-US" sz="2400" dirty="0" smtClean="0"/>
              <a:t>スロースリップ</a:t>
            </a:r>
            <a:endParaRPr kumimoji="1" lang="en-US" altLang="ja-JP" sz="2400" dirty="0" smtClean="0"/>
          </a:p>
          <a:p>
            <a:r>
              <a:rPr lang="ja-JP" altLang="en-US" sz="2400" dirty="0"/>
              <a:t>　</a:t>
            </a:r>
            <a:r>
              <a:rPr lang="ja-JP" altLang="en-US" sz="2400" dirty="0" smtClean="0"/>
              <a:t>地震動を伴わずに，</a:t>
            </a:r>
            <a:r>
              <a:rPr lang="ja-JP" altLang="en-US" sz="2400" dirty="0"/>
              <a:t>断層面</a:t>
            </a:r>
            <a:r>
              <a:rPr lang="ja-JP" altLang="en-US" sz="2400" dirty="0" smtClean="0"/>
              <a:t>がゆっ</a:t>
            </a:r>
            <a:r>
              <a:rPr lang="ja-JP" altLang="en-US" sz="2400" dirty="0"/>
              <a:t>くり</a:t>
            </a:r>
            <a:r>
              <a:rPr lang="ja-JP" altLang="en-US" sz="2400" dirty="0" smtClean="0"/>
              <a:t>とすべる現象</a:t>
            </a:r>
            <a:endParaRPr kumimoji="1" lang="ja-JP" altLang="en-US" sz="2400" dirty="0" smtClean="0"/>
          </a:p>
        </p:txBody>
      </p:sp>
      <p:sp>
        <p:nvSpPr>
          <p:cNvPr id="14" name="正方形/長方形 13"/>
          <p:cNvSpPr/>
          <p:nvPr/>
        </p:nvSpPr>
        <p:spPr>
          <a:xfrm rot="19536577" flipV="1">
            <a:off x="803498" y="4491445"/>
            <a:ext cx="6139992" cy="135536"/>
          </a:xfrm>
          <a:prstGeom prst="rect">
            <a:avLst/>
          </a:prstGeom>
          <a:gradFill flip="none" rotWithShape="1">
            <a:gsLst>
              <a:gs pos="100000">
                <a:schemeClr val="accent1"/>
              </a:gs>
              <a:gs pos="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6748" y="2780928"/>
            <a:ext cx="7920880" cy="144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爆発 2 16"/>
          <p:cNvSpPr/>
          <p:nvPr/>
        </p:nvSpPr>
        <p:spPr>
          <a:xfrm>
            <a:off x="2354696" y="5078625"/>
            <a:ext cx="1368152" cy="288032"/>
          </a:xfrm>
          <a:prstGeom prst="irregularSeal2">
            <a:avLst/>
          </a:prstGeom>
          <a:solidFill>
            <a:schemeClr val="accent2">
              <a:lumMod val="20000"/>
              <a:lumOff val="80000"/>
            </a:schemeClr>
          </a:solidFill>
          <a:ln w="38100">
            <a:solidFill>
              <a:schemeClr val="accent2">
                <a:alpha val="9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18" name="爆発 2 17"/>
          <p:cNvSpPr/>
          <p:nvPr/>
        </p:nvSpPr>
        <p:spPr>
          <a:xfrm>
            <a:off x="3075249" y="4570107"/>
            <a:ext cx="1368152" cy="288032"/>
          </a:xfrm>
          <a:prstGeom prst="irregularSeal2">
            <a:avLst/>
          </a:prstGeom>
          <a:solidFill>
            <a:schemeClr val="accent2">
              <a:lumMod val="20000"/>
              <a:lumOff val="80000"/>
            </a:schemeClr>
          </a:solidFill>
          <a:ln w="38100">
            <a:solidFill>
              <a:schemeClr val="accent2">
                <a:alpha val="9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19" name="爆発 2 18"/>
          <p:cNvSpPr/>
          <p:nvPr/>
        </p:nvSpPr>
        <p:spPr>
          <a:xfrm>
            <a:off x="3387926" y="4175719"/>
            <a:ext cx="1368152" cy="288032"/>
          </a:xfrm>
          <a:prstGeom prst="irregularSeal2">
            <a:avLst/>
          </a:prstGeom>
          <a:solidFill>
            <a:schemeClr val="accent2">
              <a:lumMod val="20000"/>
              <a:lumOff val="80000"/>
            </a:schemeClr>
          </a:solidFill>
          <a:ln w="38100">
            <a:solidFill>
              <a:schemeClr val="accent2">
                <a:alpha val="9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3563888" y="5052938"/>
            <a:ext cx="1440160" cy="523220"/>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2800" dirty="0" smtClean="0">
                <a:solidFill>
                  <a:schemeClr val="tx1"/>
                </a:solidFill>
              </a:rPr>
              <a:t>微動</a:t>
            </a:r>
          </a:p>
        </p:txBody>
      </p:sp>
      <p:sp>
        <p:nvSpPr>
          <p:cNvPr id="21" name="右矢印 20"/>
          <p:cNvSpPr/>
          <p:nvPr/>
        </p:nvSpPr>
        <p:spPr>
          <a:xfrm rot="8638016">
            <a:off x="4678396" y="4072752"/>
            <a:ext cx="1151159" cy="68871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19584925">
            <a:off x="2512801" y="4384256"/>
            <a:ext cx="835902" cy="271479"/>
          </a:xfrm>
          <a:prstGeom prst="rightArrow">
            <a:avLst/>
          </a:prstGeom>
          <a:solidFill>
            <a:schemeClr val="accent3">
              <a:lumMod val="60000"/>
              <a:lumOff val="4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689591" y="5656721"/>
            <a:ext cx="4968552" cy="523220"/>
          </a:xfrm>
          <a:prstGeom prst="rect">
            <a:avLst/>
          </a:prstGeom>
          <a:solidFill>
            <a:schemeClr val="accent3">
              <a:lumMod val="60000"/>
              <a:lumOff val="40000"/>
            </a:scheme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kumimoji="1" lang="ja-JP" altLang="en-US" sz="2800" dirty="0" smtClean="0">
                <a:solidFill>
                  <a:schemeClr val="tx1"/>
                </a:solidFill>
              </a:rPr>
              <a:t>スロースリップ</a:t>
            </a:r>
            <a:r>
              <a:rPr lang="ja-JP" altLang="en-US" sz="2800" dirty="0" smtClean="0">
                <a:solidFill>
                  <a:schemeClr val="tx1"/>
                </a:solidFill>
              </a:rPr>
              <a:t>イベント</a:t>
            </a:r>
            <a:r>
              <a:rPr kumimoji="1" lang="en-US" altLang="ja-JP" sz="2800" dirty="0" smtClean="0">
                <a:solidFill>
                  <a:schemeClr val="tx1"/>
                </a:solidFill>
              </a:rPr>
              <a:t>(SSE</a:t>
            </a:r>
            <a:r>
              <a:rPr lang="en-US" altLang="ja-JP" sz="2800" dirty="0" smtClean="0">
                <a:solidFill>
                  <a:schemeClr val="tx1"/>
                </a:solidFill>
              </a:rPr>
              <a:t>)</a:t>
            </a:r>
          </a:p>
        </p:txBody>
      </p:sp>
      <p:sp>
        <p:nvSpPr>
          <p:cNvPr id="25" name="テキスト ボックス 24"/>
          <p:cNvSpPr txBox="1"/>
          <p:nvPr/>
        </p:nvSpPr>
        <p:spPr>
          <a:xfrm>
            <a:off x="194456" y="2348880"/>
            <a:ext cx="2160240" cy="430887"/>
          </a:xfrm>
          <a:prstGeom prst="rect">
            <a:avLst/>
          </a:prstGeom>
          <a:noFill/>
        </p:spPr>
        <p:txBody>
          <a:bodyPr wrap="square" rtlCol="0">
            <a:spAutoFit/>
          </a:bodyPr>
          <a:lstStyle/>
          <a:p>
            <a:r>
              <a:rPr kumimoji="1" lang="ja-JP" altLang="en-US" dirty="0" smtClean="0"/>
              <a:t>海底面</a:t>
            </a:r>
            <a:endParaRPr kumimoji="1" lang="ja-JP" altLang="en-US" dirty="0"/>
          </a:p>
        </p:txBody>
      </p:sp>
      <p:sp>
        <p:nvSpPr>
          <p:cNvPr id="26" name="テキスト ボックス 25"/>
          <p:cNvSpPr txBox="1"/>
          <p:nvPr/>
        </p:nvSpPr>
        <p:spPr>
          <a:xfrm>
            <a:off x="5705738" y="3369162"/>
            <a:ext cx="2592288" cy="430887"/>
          </a:xfrm>
          <a:prstGeom prst="rect">
            <a:avLst/>
          </a:prstGeom>
          <a:noFill/>
        </p:spPr>
        <p:txBody>
          <a:bodyPr wrap="square" rtlCol="0">
            <a:spAutoFit/>
          </a:bodyPr>
          <a:lstStyle/>
          <a:p>
            <a:r>
              <a:rPr kumimoji="1" lang="ja-JP" altLang="en-US" dirty="0" smtClean="0"/>
              <a:t>プレート境界</a:t>
            </a:r>
            <a:endParaRPr kumimoji="1" lang="ja-JP" altLang="en-US" dirty="0"/>
          </a:p>
        </p:txBody>
      </p:sp>
      <p:sp>
        <p:nvSpPr>
          <p:cNvPr id="28" name="テキスト ボックス 27"/>
          <p:cNvSpPr txBox="1"/>
          <p:nvPr/>
        </p:nvSpPr>
        <p:spPr>
          <a:xfrm>
            <a:off x="-36512" y="5343599"/>
            <a:ext cx="238865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2400" dirty="0" smtClean="0">
                <a:solidFill>
                  <a:schemeClr val="tx1"/>
                </a:solidFill>
              </a:rPr>
              <a:t>安定すべり域</a:t>
            </a:r>
          </a:p>
        </p:txBody>
      </p:sp>
      <p:sp>
        <p:nvSpPr>
          <p:cNvPr id="29" name="テキスト ボックス 28"/>
          <p:cNvSpPr txBox="1"/>
          <p:nvPr/>
        </p:nvSpPr>
        <p:spPr>
          <a:xfrm>
            <a:off x="3255083" y="3049600"/>
            <a:ext cx="1481706"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2400" dirty="0" smtClean="0">
                <a:solidFill>
                  <a:schemeClr val="tx1"/>
                </a:solidFill>
              </a:rPr>
              <a:t>固着域</a:t>
            </a:r>
          </a:p>
        </p:txBody>
      </p:sp>
      <p:sp>
        <p:nvSpPr>
          <p:cNvPr id="30" name="右矢印 29"/>
          <p:cNvSpPr/>
          <p:nvPr/>
        </p:nvSpPr>
        <p:spPr>
          <a:xfrm rot="8585166">
            <a:off x="4073093" y="3287641"/>
            <a:ext cx="1025712" cy="592291"/>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728236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outVertical)">
                                      <p:cBhvr>
                                        <p:cTn id="18" dur="500"/>
                                        <p:tgtEl>
                                          <p:spTgt spid="17"/>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outVertical)">
                                      <p:cBhvr>
                                        <p:cTn id="21" dur="500"/>
                                        <p:tgtEl>
                                          <p:spTgt spid="18"/>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outVertical)">
                                      <p:cBhvr>
                                        <p:cTn id="27" dur="500"/>
                                        <p:tgtEl>
                                          <p:spTgt spid="20"/>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out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4" grpId="0" animBg="1"/>
      <p:bldP spid="30"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 name="正方形/長方形 29"/>
          <p:cNvSpPr/>
          <p:nvPr/>
        </p:nvSpPr>
        <p:spPr>
          <a:xfrm>
            <a:off x="-468560" y="3861048"/>
            <a:ext cx="5832648" cy="2996952"/>
          </a:xfrm>
          <a:prstGeom prst="rect">
            <a:avLst/>
          </a:prstGeom>
          <a:solidFill>
            <a:schemeClr val="accent3"/>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bg1"/>
              </a:solidFill>
            </a:endParaRPr>
          </a:p>
        </p:txBody>
      </p:sp>
      <p:sp>
        <p:nvSpPr>
          <p:cNvPr id="15" name="正方形/長方形 14"/>
          <p:cNvSpPr/>
          <p:nvPr/>
        </p:nvSpPr>
        <p:spPr>
          <a:xfrm rot="292242">
            <a:off x="-1496174" y="2646224"/>
            <a:ext cx="8300072" cy="1800200"/>
          </a:xfrm>
          <a:prstGeom prst="rect">
            <a:avLst/>
          </a:prstGeom>
          <a:solidFill>
            <a:schemeClr val="accent1"/>
          </a:solidFill>
          <a:ln w="57150">
            <a:solidFill>
              <a:schemeClr val="accent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正方形/長方形 28"/>
          <p:cNvSpPr/>
          <p:nvPr/>
        </p:nvSpPr>
        <p:spPr>
          <a:xfrm>
            <a:off x="7304399" y="2420888"/>
            <a:ext cx="2092137" cy="4824536"/>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3528" y="499319"/>
            <a:ext cx="7560840" cy="707886"/>
          </a:xfrm>
          <a:prstGeom prst="rect">
            <a:avLst/>
          </a:prstGeom>
          <a:noFill/>
        </p:spPr>
        <p:txBody>
          <a:bodyPr wrap="square" rtlCol="0">
            <a:spAutoFit/>
          </a:bodyPr>
          <a:lstStyle/>
          <a:p>
            <a:r>
              <a:rPr lang="ja-JP" altLang="en-US" sz="2000" dirty="0" smtClean="0"/>
              <a:t>地表での地殻変動観測データを用いて，</a:t>
            </a:r>
            <a:endParaRPr lang="en-US" altLang="ja-JP" sz="2000" dirty="0" smtClean="0"/>
          </a:p>
          <a:p>
            <a:r>
              <a:rPr lang="ja-JP" altLang="en-US" sz="2000" dirty="0" smtClean="0"/>
              <a:t>断層（プレート境界面）のすべり分布を推定</a:t>
            </a:r>
            <a:endParaRPr lang="en-US" altLang="ja-JP" sz="2000" dirty="0" smtClean="0"/>
          </a:p>
        </p:txBody>
      </p:sp>
      <p:sp>
        <p:nvSpPr>
          <p:cNvPr id="16" name="正方形/長方形 15"/>
          <p:cNvSpPr/>
          <p:nvPr/>
        </p:nvSpPr>
        <p:spPr>
          <a:xfrm rot="19519105">
            <a:off x="1324853" y="4315784"/>
            <a:ext cx="7995749" cy="4277026"/>
          </a:xfrm>
          <a:prstGeom prst="rect">
            <a:avLst/>
          </a:pr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7" name="二等辺三角形 16"/>
          <p:cNvSpPr/>
          <p:nvPr/>
        </p:nvSpPr>
        <p:spPr>
          <a:xfrm rot="10800000">
            <a:off x="4716016" y="1844824"/>
            <a:ext cx="432048" cy="1008112"/>
          </a:xfrm>
          <a:prstGeom prst="triangle">
            <a:avLst/>
          </a:prstGeom>
          <a:noFill/>
          <a:ln w="31750">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rot="21149160">
            <a:off x="4880171" y="1319004"/>
            <a:ext cx="792088" cy="360040"/>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rot="20036590">
            <a:off x="4172381" y="3185177"/>
            <a:ext cx="1368152" cy="792088"/>
          </a:xfrm>
          <a:prstGeom prst="rightArrow">
            <a:avLst/>
          </a:prstGeom>
          <a:solidFill>
            <a:schemeClr val="accent2"/>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25" name="爆発 1 24"/>
          <p:cNvSpPr/>
          <p:nvPr/>
        </p:nvSpPr>
        <p:spPr>
          <a:xfrm>
            <a:off x="2653861" y="3592180"/>
            <a:ext cx="4211475" cy="2357100"/>
          </a:xfrm>
          <a:prstGeom prst="irregularSeal1">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127564" y="4221088"/>
            <a:ext cx="3244636" cy="1077218"/>
          </a:xfrm>
          <a:prstGeom prst="rect">
            <a:avLst/>
          </a:prstGeom>
          <a:noFill/>
        </p:spPr>
        <p:txBody>
          <a:bodyPr wrap="square" rtlCol="0">
            <a:spAutoFit/>
          </a:bodyPr>
          <a:lstStyle/>
          <a:p>
            <a:pPr algn="ctr"/>
            <a:r>
              <a:rPr kumimoji="1" lang="ja-JP" altLang="en-US" sz="3200" b="1" dirty="0" smtClean="0">
                <a:latin typeface="+mn-ea"/>
              </a:rPr>
              <a:t>地震</a:t>
            </a:r>
            <a:endParaRPr kumimoji="1" lang="en-US" altLang="ja-JP" sz="3200" b="1" dirty="0" smtClean="0">
              <a:latin typeface="+mn-ea"/>
            </a:endParaRPr>
          </a:p>
          <a:p>
            <a:pPr algn="ctr"/>
            <a:r>
              <a:rPr lang="ja-JP" altLang="en-US" sz="3200" b="1" dirty="0">
                <a:latin typeface="+mn-ea"/>
              </a:rPr>
              <a:t>スロースリップ</a:t>
            </a:r>
            <a:endParaRPr kumimoji="1" lang="ja-JP" altLang="en-US" sz="3200" b="1" dirty="0">
              <a:latin typeface="+mn-ea"/>
            </a:endParaRPr>
          </a:p>
        </p:txBody>
      </p:sp>
      <p:sp>
        <p:nvSpPr>
          <p:cNvPr id="27" name="二等辺三角形 26"/>
          <p:cNvSpPr/>
          <p:nvPr/>
        </p:nvSpPr>
        <p:spPr>
          <a:xfrm rot="10800000">
            <a:off x="4716016" y="1844824"/>
            <a:ext cx="432048" cy="1008112"/>
          </a:xfrm>
          <a:prstGeom prst="triangle">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059832" y="1412776"/>
            <a:ext cx="1512168" cy="584775"/>
          </a:xfrm>
          <a:prstGeom prst="rect">
            <a:avLst/>
          </a:prstGeom>
          <a:noFill/>
        </p:spPr>
        <p:txBody>
          <a:bodyPr wrap="square" rtlCol="0">
            <a:spAutoFit/>
          </a:bodyPr>
          <a:lstStyle/>
          <a:p>
            <a:r>
              <a:rPr kumimoji="1" lang="ja-JP" altLang="en-US" sz="3200" b="1" dirty="0" smtClean="0">
                <a:solidFill>
                  <a:schemeClr val="accent1">
                    <a:lumMod val="75000"/>
                  </a:schemeClr>
                </a:solidFill>
              </a:rPr>
              <a:t>観測点</a:t>
            </a:r>
            <a:endParaRPr kumimoji="1" lang="ja-JP" altLang="en-US" sz="3200" b="1" dirty="0">
              <a:solidFill>
                <a:schemeClr val="accent1">
                  <a:lumMod val="75000"/>
                </a:schemeClr>
              </a:solidFill>
            </a:endParaRPr>
          </a:p>
        </p:txBody>
      </p:sp>
      <p:sp>
        <p:nvSpPr>
          <p:cNvPr id="18" name="テキスト ボックス 17"/>
          <p:cNvSpPr txBox="1"/>
          <p:nvPr/>
        </p:nvSpPr>
        <p:spPr>
          <a:xfrm>
            <a:off x="971600" y="2996952"/>
            <a:ext cx="2808312" cy="584775"/>
          </a:xfrm>
          <a:prstGeom prst="rect">
            <a:avLst/>
          </a:prstGeom>
          <a:noFill/>
        </p:spPr>
        <p:txBody>
          <a:bodyPr wrap="square" rtlCol="0">
            <a:spAutoFit/>
          </a:bodyPr>
          <a:lstStyle/>
          <a:p>
            <a:r>
              <a:rPr kumimoji="1" lang="ja-JP" altLang="en-US" sz="3200" b="1" dirty="0" smtClean="0"/>
              <a:t>大陸プレート</a:t>
            </a:r>
            <a:endParaRPr kumimoji="1" lang="ja-JP" altLang="en-US" sz="3200" b="1" dirty="0"/>
          </a:p>
        </p:txBody>
      </p:sp>
      <p:sp>
        <p:nvSpPr>
          <p:cNvPr id="19" name="テキスト ボックス 18"/>
          <p:cNvSpPr txBox="1"/>
          <p:nvPr/>
        </p:nvSpPr>
        <p:spPr>
          <a:xfrm>
            <a:off x="6012160" y="3861048"/>
            <a:ext cx="2699792" cy="584775"/>
          </a:xfrm>
          <a:prstGeom prst="rect">
            <a:avLst/>
          </a:prstGeom>
          <a:noFill/>
        </p:spPr>
        <p:txBody>
          <a:bodyPr wrap="square" rtlCol="0">
            <a:spAutoFit/>
          </a:bodyPr>
          <a:lstStyle/>
          <a:p>
            <a:r>
              <a:rPr kumimoji="1" lang="ja-JP" altLang="en-US" sz="3200" b="1" dirty="0" smtClean="0"/>
              <a:t>海洋プレート</a:t>
            </a:r>
            <a:endParaRPr kumimoji="1" lang="ja-JP" altLang="en-US" sz="3200" b="1" dirty="0"/>
          </a:p>
        </p:txBody>
      </p:sp>
      <p:sp>
        <p:nvSpPr>
          <p:cNvPr id="34" name="テキスト ボックス 33"/>
          <p:cNvSpPr txBox="1"/>
          <p:nvPr/>
        </p:nvSpPr>
        <p:spPr>
          <a:xfrm>
            <a:off x="251520" y="25460"/>
            <a:ext cx="8568952" cy="461665"/>
          </a:xfrm>
          <a:prstGeom prst="rect">
            <a:avLst/>
          </a:prstGeom>
          <a:noFill/>
        </p:spPr>
        <p:txBody>
          <a:bodyPr wrap="square" rtlCol="0">
            <a:spAutoFit/>
          </a:bodyPr>
          <a:lstStyle/>
          <a:p>
            <a:r>
              <a:rPr lang="ja-JP" altLang="en-US" sz="2400" b="1" dirty="0"/>
              <a:t>プレート</a:t>
            </a:r>
            <a:r>
              <a:rPr lang="ja-JP" altLang="en-US" sz="2400" b="1" dirty="0" smtClean="0"/>
              <a:t>境界面のすべりの検出</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44016" y="2636912"/>
            <a:ext cx="8388424" cy="3384376"/>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043608" y="3068960"/>
            <a:ext cx="2088232" cy="523220"/>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kumimoji="1" lang="ja-JP" altLang="en-US" sz="2800" b="1" dirty="0" smtClean="0">
                <a:solidFill>
                  <a:schemeClr val="tx1"/>
                </a:solidFill>
              </a:rPr>
              <a:t>断層すべり</a:t>
            </a:r>
            <a:endParaRPr kumimoji="1" lang="ja-JP" altLang="en-US" sz="2800" b="1" dirty="0">
              <a:solidFill>
                <a:schemeClr val="tx1"/>
              </a:solidFill>
            </a:endParaRPr>
          </a:p>
        </p:txBody>
      </p:sp>
      <p:sp>
        <p:nvSpPr>
          <p:cNvPr id="31" name="テキスト ボックス 30"/>
          <p:cNvSpPr txBox="1"/>
          <p:nvPr/>
        </p:nvSpPr>
        <p:spPr>
          <a:xfrm>
            <a:off x="5292080" y="3068960"/>
            <a:ext cx="2520280" cy="5232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2800" b="1" dirty="0" smtClean="0"/>
              <a:t>地表変位</a:t>
            </a:r>
            <a:endParaRPr kumimoji="1" lang="ja-JP" altLang="en-US" sz="2800" b="1" dirty="0"/>
          </a:p>
        </p:txBody>
      </p:sp>
      <p:sp>
        <p:nvSpPr>
          <p:cNvPr id="32" name="右矢印 31"/>
          <p:cNvSpPr/>
          <p:nvPr/>
        </p:nvSpPr>
        <p:spPr>
          <a:xfrm>
            <a:off x="3635896" y="2924944"/>
            <a:ext cx="1368152" cy="792088"/>
          </a:xfrm>
          <a:prstGeom prst="rightArrow">
            <a:avLst/>
          </a:prstGeom>
          <a:solidFill>
            <a:schemeClr val="accent2"/>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4" name="左カーブ矢印 3"/>
          <p:cNvSpPr/>
          <p:nvPr/>
        </p:nvSpPr>
        <p:spPr>
          <a:xfrm rot="5400000">
            <a:off x="3138325" y="2319361"/>
            <a:ext cx="1894926" cy="4932864"/>
          </a:xfrm>
          <a:prstGeom prst="curvedLeftArrow">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32731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 0 C 0.0085 0.0037 0.00295 0.00208 0.01927 0 C 0.0375 -0.00231 0.05347 -0.00717 0.06857 -0.02082 C 0.07205 -0.02406 0.07517 -0.02521 0.07708 -0.0303 " pathEditMode="relative" ptsTypes="fffA">
                                      <p:cBhvr>
                                        <p:cTn id="12" dur="2000" fill="hold"/>
                                        <p:tgtEl>
                                          <p:spTgt spid="1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0085 0.0037 0.00295 0.00208 0.01927 0 C 0.0375 -0.00231 0.05347 -0.00717 0.06857 -0.02082 C 0.07205 -0.02406 0.07517 -0.02521 0.07708 -0.0303 " pathEditMode="relative" ptsTypes="fffA">
                                      <p:cBhvr>
                                        <p:cTn id="14" dur="2000" fill="hold"/>
                                        <p:tgtEl>
                                          <p:spTgt spid="27"/>
                                        </p:tgtEl>
                                        <p:attrNameLst>
                                          <p:attrName>ppt_x</p:attrName>
                                          <p:attrName>ppt_y</p:attrName>
                                        </p:attrNameLst>
                                      </p:cBhvr>
                                    </p:animMotion>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linds(horizontal)">
                                      <p:cBhvr>
                                        <p:cTn id="26" dur="500"/>
                                        <p:tgtEl>
                                          <p:spTgt spid="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linds(horizontal)">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righ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5" grpId="0" animBg="1"/>
      <p:bldP spid="26" grpId="0"/>
      <p:bldP spid="27" grpId="0" animBg="1"/>
      <p:bldP spid="5" grpId="0" animBg="1"/>
      <p:bldP spid="24" grpId="0" animBg="1"/>
      <p:bldP spid="31" grpId="0" animBg="1"/>
      <p:bldP spid="32" grpId="0" animBg="1"/>
      <p:bldP spid="4" grpId="0" animBg="1"/>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テキスト ボックス 1"/>
          <p:cNvSpPr txBox="1"/>
          <p:nvPr/>
        </p:nvSpPr>
        <p:spPr>
          <a:xfrm>
            <a:off x="899592" y="985364"/>
            <a:ext cx="7797128" cy="461665"/>
          </a:xfrm>
          <a:prstGeom prst="rect">
            <a:avLst/>
          </a:prstGeom>
          <a:noFill/>
          <a:ln>
            <a:noFill/>
          </a:ln>
        </p:spPr>
        <p:txBody>
          <a:bodyPr wrap="square" rtlCol="0">
            <a:spAutoFit/>
          </a:bodyPr>
          <a:lstStyle/>
          <a:p>
            <a:r>
              <a:rPr kumimoji="1" lang="ja-JP" altLang="en-US" sz="2400" b="1" dirty="0" smtClean="0"/>
              <a:t>地殻変動・地震動の検出力向上，連続観測網の整備</a:t>
            </a:r>
            <a:endParaRPr kumimoji="1" lang="ja-JP" altLang="en-US" sz="2400" b="1" dirty="0"/>
          </a:p>
        </p:txBody>
      </p:sp>
      <p:cxnSp>
        <p:nvCxnSpPr>
          <p:cNvPr id="5" name="直線矢印コネクタ 4"/>
          <p:cNvCxnSpPr/>
          <p:nvPr/>
        </p:nvCxnSpPr>
        <p:spPr>
          <a:xfrm flipV="1">
            <a:off x="1259632" y="1916832"/>
            <a:ext cx="0" cy="36724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899592" y="5157192"/>
            <a:ext cx="72846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59068" y="1870752"/>
            <a:ext cx="504056" cy="1323439"/>
          </a:xfrm>
          <a:prstGeom prst="rect">
            <a:avLst/>
          </a:prstGeom>
          <a:noFill/>
          <a:ln>
            <a:noFill/>
          </a:ln>
        </p:spPr>
        <p:txBody>
          <a:bodyPr wrap="square" rtlCol="0">
            <a:spAutoFit/>
          </a:bodyPr>
          <a:lstStyle/>
          <a:p>
            <a:r>
              <a:rPr lang="ja-JP" altLang="en-US" sz="2000" b="1" dirty="0"/>
              <a:t>地殻変動</a:t>
            </a:r>
            <a:endParaRPr kumimoji="1" lang="ja-JP" altLang="en-US" sz="2000" b="1" dirty="0"/>
          </a:p>
        </p:txBody>
      </p:sp>
      <p:sp>
        <p:nvSpPr>
          <p:cNvPr id="11" name="テキスト ボックス 10"/>
          <p:cNvSpPr txBox="1"/>
          <p:nvPr/>
        </p:nvSpPr>
        <p:spPr>
          <a:xfrm>
            <a:off x="7596336" y="5261756"/>
            <a:ext cx="1019992" cy="400110"/>
          </a:xfrm>
          <a:prstGeom prst="rect">
            <a:avLst/>
          </a:prstGeom>
          <a:noFill/>
          <a:ln>
            <a:noFill/>
          </a:ln>
        </p:spPr>
        <p:txBody>
          <a:bodyPr wrap="square" rtlCol="0">
            <a:spAutoFit/>
          </a:bodyPr>
          <a:lstStyle/>
          <a:p>
            <a:r>
              <a:rPr kumimoji="1" lang="ja-JP" altLang="en-US" sz="2000" b="1" dirty="0" smtClean="0"/>
              <a:t>時間</a:t>
            </a:r>
            <a:endParaRPr kumimoji="1" lang="ja-JP" altLang="en-US" sz="2000" b="1" dirty="0"/>
          </a:p>
        </p:txBody>
      </p:sp>
      <p:cxnSp>
        <p:nvCxnSpPr>
          <p:cNvPr id="13" name="直線コネクタ 12"/>
          <p:cNvCxnSpPr/>
          <p:nvPr/>
        </p:nvCxnSpPr>
        <p:spPr>
          <a:xfrm flipV="1">
            <a:off x="1378584" y="2987048"/>
            <a:ext cx="1728192" cy="632256"/>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flipV="1">
            <a:off x="3106776" y="2987808"/>
            <a:ext cx="152400" cy="33032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flipV="1">
            <a:off x="4987368" y="2685872"/>
            <a:ext cx="152400" cy="33032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3259176" y="2685872"/>
            <a:ext cx="1728192" cy="632256"/>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5139768" y="2383936"/>
            <a:ext cx="1728192" cy="632256"/>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6868800" y="2383936"/>
            <a:ext cx="76200" cy="2053176"/>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6945000" y="3804856"/>
            <a:ext cx="1728192" cy="632256"/>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上下矢印 24"/>
          <p:cNvSpPr/>
          <p:nvPr/>
        </p:nvSpPr>
        <p:spPr>
          <a:xfrm>
            <a:off x="7092280" y="2383936"/>
            <a:ext cx="288032" cy="2053176"/>
          </a:xfrm>
          <a:prstGeom prst="upDown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33" name="テキスト ボックス 32"/>
          <p:cNvSpPr txBox="1"/>
          <p:nvPr/>
        </p:nvSpPr>
        <p:spPr>
          <a:xfrm>
            <a:off x="7380312" y="3152968"/>
            <a:ext cx="1076856" cy="400110"/>
          </a:xfrm>
          <a:prstGeom prst="rect">
            <a:avLst/>
          </a:prstGeom>
          <a:noFill/>
          <a:ln>
            <a:noFill/>
          </a:ln>
        </p:spPr>
        <p:txBody>
          <a:bodyPr wrap="square" rtlCol="0">
            <a:spAutoFit/>
          </a:bodyPr>
          <a:lstStyle/>
          <a:p>
            <a:r>
              <a:rPr kumimoji="1" lang="ja-JP" altLang="en-US" sz="2000" b="1" dirty="0" smtClean="0"/>
              <a:t>地震</a:t>
            </a:r>
            <a:endParaRPr kumimoji="1" lang="ja-JP" altLang="en-US" sz="2000" b="1" dirty="0"/>
          </a:p>
        </p:txBody>
      </p:sp>
      <p:cxnSp>
        <p:nvCxnSpPr>
          <p:cNvPr id="37" name="直線矢印コネクタ 36"/>
          <p:cNvCxnSpPr/>
          <p:nvPr/>
        </p:nvCxnSpPr>
        <p:spPr>
          <a:xfrm flipH="1" flipV="1">
            <a:off x="3252516" y="3427092"/>
            <a:ext cx="299702" cy="3259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123272" y="3050668"/>
            <a:ext cx="901040" cy="754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2971144" y="3905540"/>
            <a:ext cx="2304256" cy="369332"/>
          </a:xfrm>
          <a:prstGeom prst="rect">
            <a:avLst/>
          </a:prstGeom>
          <a:noFill/>
          <a:ln>
            <a:noFill/>
          </a:ln>
        </p:spPr>
        <p:txBody>
          <a:bodyPr wrap="square" rtlCol="0">
            <a:spAutoFit/>
          </a:bodyPr>
          <a:lstStyle/>
          <a:p>
            <a:pPr algn="ctr"/>
            <a:r>
              <a:rPr kumimoji="1" lang="ja-JP" altLang="en-US" dirty="0" smtClean="0"/>
              <a:t>スロースリップ</a:t>
            </a:r>
            <a:endParaRPr kumimoji="1" lang="ja-JP" altLang="en-US" dirty="0"/>
          </a:p>
        </p:txBody>
      </p:sp>
      <p:cxnSp>
        <p:nvCxnSpPr>
          <p:cNvPr id="46" name="直線コネクタ 45"/>
          <p:cNvCxnSpPr/>
          <p:nvPr/>
        </p:nvCxnSpPr>
        <p:spPr>
          <a:xfrm flipV="1">
            <a:off x="1378584" y="2383936"/>
            <a:ext cx="5489376" cy="1273307"/>
          </a:xfrm>
          <a:prstGeom prst="line">
            <a:avLst/>
          </a:prstGeom>
          <a:ln w="38100">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flipV="1">
            <a:off x="6876256" y="2420888"/>
            <a:ext cx="77040" cy="2053176"/>
          </a:xfrm>
          <a:prstGeom prst="line">
            <a:avLst/>
          </a:prstGeom>
          <a:ln w="38100">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6945000" y="4005064"/>
            <a:ext cx="1728192" cy="432048"/>
          </a:xfrm>
          <a:prstGeom prst="line">
            <a:avLst/>
          </a:prstGeom>
          <a:ln w="38100">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1629680" y="1824098"/>
            <a:ext cx="1639504"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ja-JP" altLang="en-US" b="1" dirty="0" smtClean="0"/>
              <a:t>従来の</a:t>
            </a:r>
            <a:r>
              <a:rPr lang="ja-JP" altLang="en-US" b="1" dirty="0"/>
              <a:t>観測</a:t>
            </a:r>
            <a:endParaRPr kumimoji="1" lang="ja-JP" altLang="en-US" b="1" dirty="0"/>
          </a:p>
        </p:txBody>
      </p:sp>
      <p:sp>
        <p:nvSpPr>
          <p:cNvPr id="55" name="テキスト ボックス 54"/>
          <p:cNvSpPr txBox="1"/>
          <p:nvPr/>
        </p:nvSpPr>
        <p:spPr>
          <a:xfrm>
            <a:off x="1629680" y="2254985"/>
            <a:ext cx="1639504" cy="369332"/>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b="1" dirty="0" smtClean="0"/>
              <a:t>新しい観測</a:t>
            </a:r>
            <a:endParaRPr kumimoji="1" lang="ja-JP" altLang="en-US" b="1" dirty="0"/>
          </a:p>
        </p:txBody>
      </p:sp>
      <p:sp>
        <p:nvSpPr>
          <p:cNvPr id="4" name="円/楕円 3"/>
          <p:cNvSpPr/>
          <p:nvPr/>
        </p:nvSpPr>
        <p:spPr>
          <a:xfrm>
            <a:off x="1223740" y="3473493"/>
            <a:ext cx="376720" cy="331363"/>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円/楕円 26"/>
          <p:cNvSpPr/>
          <p:nvPr/>
        </p:nvSpPr>
        <p:spPr>
          <a:xfrm>
            <a:off x="3934912" y="2854907"/>
            <a:ext cx="376720" cy="331363"/>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円/楕円 27"/>
          <p:cNvSpPr/>
          <p:nvPr/>
        </p:nvSpPr>
        <p:spPr>
          <a:xfrm>
            <a:off x="6756640" y="4271430"/>
            <a:ext cx="376720" cy="331363"/>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p:cNvSpPr/>
          <p:nvPr/>
        </p:nvSpPr>
        <p:spPr>
          <a:xfrm>
            <a:off x="6643640" y="2254985"/>
            <a:ext cx="376720" cy="331363"/>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スロースリップの発見</a:t>
            </a:r>
            <a:endParaRPr kumimoji="1" lang="en-US" altLang="ja-JP" sz="2400" b="1" dirty="0" smtClean="0"/>
          </a:p>
        </p:txBody>
      </p:sp>
      <p:cxnSp>
        <p:nvCxnSpPr>
          <p:cNvPr id="31" name="直線コネクタ 30"/>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6" name="正方形/長方形 35"/>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100246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outVertical)">
                                      <p:cBhvr>
                                        <p:cTn id="10" dur="500"/>
                                        <p:tgtEl>
                                          <p:spTgt spid="2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outVertical)">
                                      <p:cBhvr>
                                        <p:cTn id="16" dur="500"/>
                                        <p:tgtEl>
                                          <p:spTgt spid="2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par>
                                <p:cTn id="28" presetID="22" presetClass="entr" presetSubtype="4"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par>
                                <p:cTn id="31" presetID="22" presetClass="entr" presetSubtype="4"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down)">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p:bldP spid="44" grpId="0"/>
      <p:bldP spid="4"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9" name="eq.wm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572344" y="1700808"/>
            <a:ext cx="6096000" cy="4572000"/>
          </a:xfrm>
          <a:prstGeom prst="rect">
            <a:avLst/>
          </a:prstGeom>
          <a:ln>
            <a:solidFill>
              <a:schemeClr val="tx1"/>
            </a:solidFill>
          </a:ln>
        </p:spPr>
      </p:pic>
      <p:sp>
        <p:nvSpPr>
          <p:cNvPr id="4" name="右矢印 3"/>
          <p:cNvSpPr/>
          <p:nvPr/>
        </p:nvSpPr>
        <p:spPr>
          <a:xfrm>
            <a:off x="4765323" y="942961"/>
            <a:ext cx="476171" cy="393185"/>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245050" y="908722"/>
            <a:ext cx="3262432" cy="461665"/>
          </a:xfrm>
          <a:prstGeom prst="rect">
            <a:avLst/>
          </a:prstGeom>
        </p:spPr>
        <p:txBody>
          <a:bodyPr wrap="none">
            <a:spAutoFit/>
          </a:bodyPr>
          <a:lstStyle/>
          <a:p>
            <a:r>
              <a:rPr lang="ja-JP" altLang="en-US" sz="2400" dirty="0"/>
              <a:t>地殻に生じる歪の蓄積</a:t>
            </a:r>
          </a:p>
        </p:txBody>
      </p:sp>
      <p:sp>
        <p:nvSpPr>
          <p:cNvPr id="7" name="正方形/長方形 6"/>
          <p:cNvSpPr/>
          <p:nvPr/>
        </p:nvSpPr>
        <p:spPr>
          <a:xfrm>
            <a:off x="5545266" y="908720"/>
            <a:ext cx="2339102" cy="461665"/>
          </a:xfrm>
          <a:prstGeom prst="rect">
            <a:avLst/>
          </a:prstGeom>
        </p:spPr>
        <p:txBody>
          <a:bodyPr wrap="none">
            <a:spAutoFit/>
          </a:bodyPr>
          <a:lstStyle/>
          <a:p>
            <a:r>
              <a:rPr lang="ja-JP" altLang="en-US" sz="2400" dirty="0"/>
              <a:t>地震により解放</a:t>
            </a:r>
          </a:p>
        </p:txBody>
      </p:sp>
      <p:sp>
        <p:nvSpPr>
          <p:cNvPr id="8" name="テキスト ボックス 7"/>
          <p:cNvSpPr txBox="1"/>
          <p:nvPr/>
        </p:nvSpPr>
        <p:spPr>
          <a:xfrm>
            <a:off x="332036" y="548680"/>
            <a:ext cx="1152128" cy="430887"/>
          </a:xfrm>
          <a:prstGeom prst="rect">
            <a:avLst/>
          </a:prstGeom>
          <a:noFill/>
          <a:ln w="19050">
            <a:noFill/>
          </a:ln>
        </p:spPr>
        <p:txBody>
          <a:bodyPr wrap="square" rtlCol="0">
            <a:spAutoFit/>
          </a:bodyPr>
          <a:lstStyle/>
          <a:p>
            <a:pPr algn="ctr"/>
            <a:r>
              <a:rPr kumimoji="1" lang="ja-JP" altLang="en-US" dirty="0" smtClean="0"/>
              <a:t>発見前</a:t>
            </a:r>
            <a:endParaRPr kumimoji="1" lang="ja-JP" altLang="en-US" dirty="0"/>
          </a:p>
        </p:txBody>
      </p:sp>
      <p:sp>
        <p:nvSpPr>
          <p:cNvPr id="10" name="テキスト ボックス 9"/>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スロースリップの発見</a:t>
            </a:r>
            <a:endParaRPr kumimoji="1" lang="en-US" altLang="ja-JP" sz="2400" b="1" dirty="0" smtClean="0"/>
          </a:p>
        </p:txBody>
      </p:sp>
      <p:cxnSp>
        <p:nvCxnSpPr>
          <p:cNvPr id="11" name="直線コネクタ 10"/>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9666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Cascadia margin</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p:nvPicPr>
        <p:blipFill>
          <a:blip r:embed="rId4"/>
          <a:stretch>
            <a:fillRect/>
          </a:stretch>
        </p:blipFill>
        <p:spPr>
          <a:xfrm>
            <a:off x="251521" y="620689"/>
            <a:ext cx="6058794" cy="5544616"/>
          </a:xfrm>
          <a:prstGeom prst="rect">
            <a:avLst/>
          </a:prstGeom>
        </p:spPr>
      </p:pic>
      <p:pic>
        <p:nvPicPr>
          <p:cNvPr id="9" name="図 8"/>
          <p:cNvPicPr>
            <a:picLocks noChangeAspect="1"/>
          </p:cNvPicPr>
          <p:nvPr/>
        </p:nvPicPr>
        <p:blipFill>
          <a:blip r:embed="rId5"/>
          <a:stretch>
            <a:fillRect/>
          </a:stretch>
        </p:blipFill>
        <p:spPr>
          <a:xfrm>
            <a:off x="323528" y="4239383"/>
            <a:ext cx="2880320" cy="1806054"/>
          </a:xfrm>
          <a:prstGeom prst="rect">
            <a:avLst/>
          </a:prstGeom>
          <a:ln>
            <a:solidFill>
              <a:schemeClr val="bg1"/>
            </a:solidFill>
          </a:ln>
        </p:spPr>
      </p:pic>
      <p:sp>
        <p:nvSpPr>
          <p:cNvPr id="12" name="テキスト ボックス 11"/>
          <p:cNvSpPr txBox="1"/>
          <p:nvPr/>
        </p:nvSpPr>
        <p:spPr>
          <a:xfrm>
            <a:off x="6372200" y="1700808"/>
            <a:ext cx="2592288" cy="2677656"/>
          </a:xfrm>
          <a:prstGeom prst="rect">
            <a:avLst/>
          </a:prstGeom>
          <a:noFill/>
        </p:spPr>
        <p:txBody>
          <a:bodyPr wrap="square" rtlCol="0">
            <a:spAutoFit/>
          </a:bodyPr>
          <a:lstStyle/>
          <a:p>
            <a:pPr marL="342900" indent="-342900">
              <a:buFont typeface="Arial"/>
              <a:buChar char="•"/>
            </a:pPr>
            <a:r>
              <a:rPr lang="en-US" altLang="ja-JP" sz="2400" dirty="0" err="1" smtClean="0">
                <a:solidFill>
                  <a:prstClr val="white"/>
                </a:solidFill>
              </a:rPr>
              <a:t>Forearc</a:t>
            </a:r>
            <a:r>
              <a:rPr lang="en-US" altLang="ja-JP" sz="2400" dirty="0" smtClean="0">
                <a:solidFill>
                  <a:prstClr val="white"/>
                </a:solidFill>
              </a:rPr>
              <a:t> region</a:t>
            </a:r>
            <a:r>
              <a:rPr lang="ja-JP" altLang="en-US" sz="2400" dirty="0" smtClean="0">
                <a:solidFill>
                  <a:prstClr val="white"/>
                </a:solidFill>
              </a:rPr>
              <a:t>の大部分が陸上に露出</a:t>
            </a:r>
            <a:endParaRPr lang="en-US" altLang="ja-JP" sz="2400" dirty="0" smtClean="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沿岸に比較的標高の高い地帯</a:t>
            </a:r>
            <a:endParaRPr lang="en-US" altLang="ja-JP" sz="2400" dirty="0" smtClean="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616196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4" name="右矢印 13"/>
          <p:cNvSpPr/>
          <p:nvPr/>
        </p:nvSpPr>
        <p:spPr>
          <a:xfrm>
            <a:off x="4283968" y="870953"/>
            <a:ext cx="476171" cy="393185"/>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 name="正方形/長方形 16"/>
          <p:cNvSpPr/>
          <p:nvPr/>
        </p:nvSpPr>
        <p:spPr>
          <a:xfrm>
            <a:off x="827584" y="879103"/>
            <a:ext cx="3262432" cy="461665"/>
          </a:xfrm>
          <a:prstGeom prst="rect">
            <a:avLst/>
          </a:prstGeom>
        </p:spPr>
        <p:txBody>
          <a:bodyPr wrap="none">
            <a:spAutoFit/>
          </a:bodyPr>
          <a:lstStyle/>
          <a:p>
            <a:r>
              <a:rPr lang="ja-JP" altLang="en-US" sz="2400" dirty="0"/>
              <a:t>地殻に生じる歪の蓄積</a:t>
            </a:r>
          </a:p>
        </p:txBody>
      </p:sp>
      <p:sp>
        <p:nvSpPr>
          <p:cNvPr id="20" name="正方形/長方形 19"/>
          <p:cNvSpPr/>
          <p:nvPr/>
        </p:nvSpPr>
        <p:spPr>
          <a:xfrm>
            <a:off x="5004048" y="692696"/>
            <a:ext cx="3262432" cy="830997"/>
          </a:xfrm>
          <a:prstGeom prst="rect">
            <a:avLst/>
          </a:prstGeom>
        </p:spPr>
        <p:txBody>
          <a:bodyPr wrap="none">
            <a:spAutoFit/>
          </a:bodyPr>
          <a:lstStyle/>
          <a:p>
            <a:r>
              <a:rPr lang="ja-JP" altLang="en-US" sz="2400" dirty="0" smtClean="0">
                <a:solidFill>
                  <a:schemeClr val="accent1">
                    <a:lumMod val="40000"/>
                    <a:lumOff val="60000"/>
                  </a:schemeClr>
                </a:solidFill>
              </a:rPr>
              <a:t>地震やスロースリップ</a:t>
            </a:r>
            <a:endParaRPr lang="en-US" altLang="ja-JP" sz="2400" dirty="0" smtClean="0">
              <a:solidFill>
                <a:schemeClr val="accent1">
                  <a:lumMod val="40000"/>
                  <a:lumOff val="60000"/>
                </a:schemeClr>
              </a:solidFill>
            </a:endParaRPr>
          </a:p>
          <a:p>
            <a:r>
              <a:rPr lang="ja-JP" altLang="en-US" sz="2400" dirty="0" smtClean="0">
                <a:solidFill>
                  <a:schemeClr val="accent1">
                    <a:lumMod val="40000"/>
                    <a:lumOff val="60000"/>
                  </a:schemeClr>
                </a:solidFill>
              </a:rPr>
              <a:t>などにより解放</a:t>
            </a:r>
            <a:endParaRPr lang="ja-JP" altLang="en-US" sz="2400" dirty="0">
              <a:solidFill>
                <a:schemeClr val="accent1">
                  <a:lumMod val="40000"/>
                  <a:lumOff val="60000"/>
                </a:schemeClr>
              </a:solidFill>
            </a:endParaRPr>
          </a:p>
        </p:txBody>
      </p:sp>
      <p:pic>
        <p:nvPicPr>
          <p:cNvPr id="3" name="SSE.wmv">
            <a:hlinkClick r:id="" action="ppaction://media"/>
          </p:cNvPr>
          <p:cNvPicPr/>
          <p:nvPr>
            <a:vide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embed="rId4"/>
              </p:ext>
            </p:extLst>
          </p:nvPr>
        </p:nvPicPr>
        <p:blipFill>
          <a:blip r:embed="rId5"/>
          <a:stretch>
            <a:fillRect/>
          </a:stretch>
        </p:blipFill>
        <p:spPr>
          <a:xfrm>
            <a:off x="1572344" y="1700808"/>
            <a:ext cx="6096000" cy="4572000"/>
          </a:xfrm>
          <a:prstGeom prst="rect">
            <a:avLst/>
          </a:prstGeom>
          <a:ln>
            <a:solidFill>
              <a:schemeClr val="tx1"/>
            </a:solidFill>
          </a:ln>
        </p:spPr>
      </p:pic>
      <p:sp>
        <p:nvSpPr>
          <p:cNvPr id="7" name="テキスト ボックス 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スロースリップの発見</a:t>
            </a:r>
            <a:endParaRPr kumimoji="1" lang="en-US" altLang="ja-JP" sz="2400" b="1" dirty="0" smtClean="0"/>
          </a:p>
        </p:txBody>
      </p:sp>
      <p:cxnSp>
        <p:nvCxnSpPr>
          <p:cNvPr id="8" name="直線コネクタ 7"/>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666216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6547" y="764704"/>
            <a:ext cx="8543925" cy="49244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テキスト ボックス 3"/>
          <p:cNvSpPr txBox="1"/>
          <p:nvPr/>
        </p:nvSpPr>
        <p:spPr>
          <a:xfrm>
            <a:off x="710664" y="6090592"/>
            <a:ext cx="7272808" cy="461665"/>
          </a:xfrm>
          <a:prstGeom prst="rect">
            <a:avLst/>
          </a:prstGeom>
          <a:noFill/>
        </p:spPr>
        <p:txBody>
          <a:bodyPr wrap="square" rtlCol="0">
            <a:spAutoFit/>
          </a:bodyPr>
          <a:lstStyle/>
          <a:p>
            <a:r>
              <a:rPr kumimoji="1" lang="ja-JP" altLang="en-US" sz="2400" dirty="0" smtClean="0"/>
              <a:t>プレート沈み込み帯では一般的な現象</a:t>
            </a:r>
            <a:endParaRPr kumimoji="1" lang="ja-JP" altLang="en-US" sz="2400" dirty="0"/>
          </a:p>
        </p:txBody>
      </p:sp>
      <p:sp>
        <p:nvSpPr>
          <p:cNvPr id="7" name="テキスト ボックス 6"/>
          <p:cNvSpPr txBox="1"/>
          <p:nvPr/>
        </p:nvSpPr>
        <p:spPr>
          <a:xfrm>
            <a:off x="6876256" y="5709680"/>
            <a:ext cx="1944216" cy="430887"/>
          </a:xfrm>
          <a:prstGeom prst="rect">
            <a:avLst/>
          </a:prstGeom>
          <a:noFill/>
        </p:spPr>
        <p:txBody>
          <a:bodyPr wrap="square" rtlCol="0">
            <a:spAutoFit/>
          </a:bodyPr>
          <a:lstStyle/>
          <a:p>
            <a:r>
              <a:rPr lang="en-US" altLang="ja-JP" dirty="0" smtClean="0"/>
              <a:t>schwartz,2007</a:t>
            </a:r>
            <a:endParaRPr kumimoji="1" lang="ja-JP" altLang="en-US" dirty="0"/>
          </a:p>
        </p:txBody>
      </p:sp>
      <p:sp>
        <p:nvSpPr>
          <p:cNvPr id="6" name="テキスト ボックス 5"/>
          <p:cNvSpPr txBox="1"/>
          <p:nvPr/>
        </p:nvSpPr>
        <p:spPr>
          <a:xfrm>
            <a:off x="251520" y="25460"/>
            <a:ext cx="8568952" cy="461665"/>
          </a:xfrm>
          <a:prstGeom prst="rect">
            <a:avLst/>
          </a:prstGeom>
          <a:noFill/>
        </p:spPr>
        <p:txBody>
          <a:bodyPr wrap="square" rtlCol="0">
            <a:spAutoFit/>
          </a:bodyPr>
          <a:lstStyle/>
          <a:p>
            <a:r>
              <a:rPr lang="ja-JP" altLang="en-US" sz="2400" b="1" dirty="0"/>
              <a:t>各地のプレート境界で見られる</a:t>
            </a:r>
            <a:r>
              <a:rPr lang="en-US" altLang="ja-JP" sz="2400" b="1" dirty="0"/>
              <a:t>SSE</a:t>
            </a:r>
            <a:r>
              <a:rPr lang="ja-JP" altLang="en-US" sz="2400" b="1" dirty="0"/>
              <a:t>と</a:t>
            </a:r>
            <a:r>
              <a:rPr lang="en-US" altLang="ja-JP" sz="2400" b="1" dirty="0"/>
              <a:t>LFT</a:t>
            </a:r>
          </a:p>
        </p:txBody>
      </p:sp>
      <p:cxnSp>
        <p:nvCxnSpPr>
          <p:cNvPr id="8" name="直線コネクタ 7"/>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404425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 name="テキスト ボックス 4"/>
          <p:cNvSpPr txBox="1"/>
          <p:nvPr/>
        </p:nvSpPr>
        <p:spPr>
          <a:xfrm>
            <a:off x="703832" y="169766"/>
            <a:ext cx="7992888" cy="523220"/>
          </a:xfrm>
          <a:prstGeom prst="rect">
            <a:avLst/>
          </a:prstGeom>
          <a:noFill/>
        </p:spPr>
        <p:txBody>
          <a:bodyPr wrap="square" rtlCol="0">
            <a:spAutoFit/>
          </a:bodyPr>
          <a:lstStyle/>
          <a:p>
            <a:r>
              <a:rPr kumimoji="1" lang="ja-JP" altLang="en-US" sz="2800" dirty="0" smtClean="0"/>
              <a:t>西南日本のスロースリップと深部低周波微動</a:t>
            </a:r>
            <a:endParaRPr kumimoji="1" lang="ja-JP" altLang="en-US" sz="2800" dirty="0"/>
          </a:p>
        </p:txBody>
      </p:sp>
      <p:sp>
        <p:nvSpPr>
          <p:cNvPr id="8" name="テキスト ボックス 7"/>
          <p:cNvSpPr txBox="1"/>
          <p:nvPr/>
        </p:nvSpPr>
        <p:spPr>
          <a:xfrm>
            <a:off x="7092280" y="5805264"/>
            <a:ext cx="1944216" cy="430887"/>
          </a:xfrm>
          <a:prstGeom prst="rect">
            <a:avLst/>
          </a:prstGeom>
          <a:noFill/>
        </p:spPr>
        <p:txBody>
          <a:bodyPr wrap="square" rtlCol="0">
            <a:spAutoFit/>
          </a:bodyPr>
          <a:lstStyle/>
          <a:p>
            <a:r>
              <a:rPr kumimoji="1" lang="ja-JP" altLang="en-US" dirty="0" smtClean="0"/>
              <a:t>小原他</a:t>
            </a:r>
            <a:r>
              <a:rPr kumimoji="1" lang="en-US" altLang="ja-JP" dirty="0" smtClean="0"/>
              <a:t>,2007</a:t>
            </a:r>
            <a:endParaRPr kumimoji="1" lang="ja-JP" altLang="en-US" dirty="0"/>
          </a:p>
        </p:txBody>
      </p:sp>
      <p:pic>
        <p:nvPicPr>
          <p:cNvPr id="9" name="Picture 4"/>
          <p:cNvPicPr>
            <a:picLocks noChangeAspect="1" noChangeArrowheads="1"/>
          </p:cNvPicPr>
          <p:nvPr/>
        </p:nvPicPr>
        <p:blipFill>
          <a:blip r:embed="rId3" cstate="print"/>
          <a:srcRect/>
          <a:stretch>
            <a:fillRect/>
          </a:stretch>
        </p:blipFill>
        <p:spPr bwMode="auto">
          <a:xfrm>
            <a:off x="746764" y="750992"/>
            <a:ext cx="8073708" cy="5006773"/>
          </a:xfrm>
          <a:prstGeom prst="rect">
            <a:avLst/>
          </a:prstGeom>
          <a:noFill/>
          <a:ln w="9525">
            <a:noFill/>
            <a:miter lim="800000"/>
            <a:headEnd/>
            <a:tailEnd/>
          </a:ln>
        </p:spPr>
      </p:pic>
      <p:sp>
        <p:nvSpPr>
          <p:cNvPr id="10" name="テキスト ボックス 9"/>
          <p:cNvSpPr txBox="1"/>
          <p:nvPr/>
        </p:nvSpPr>
        <p:spPr>
          <a:xfrm>
            <a:off x="703832" y="5890046"/>
            <a:ext cx="7704856" cy="923330"/>
          </a:xfrm>
          <a:prstGeom prst="rect">
            <a:avLst/>
          </a:prstGeom>
          <a:noFill/>
        </p:spPr>
        <p:txBody>
          <a:bodyPr wrap="square" rtlCol="0">
            <a:spAutoFit/>
          </a:bodyPr>
          <a:lstStyle/>
          <a:p>
            <a:r>
              <a:rPr kumimoji="1" lang="ja-JP" altLang="en-US" dirty="0" smtClean="0"/>
              <a:t>深部低周波微動：</a:t>
            </a:r>
            <a:r>
              <a:rPr kumimoji="1" lang="en-US" altLang="ja-JP" dirty="0" smtClean="0"/>
              <a:t>Hi-net</a:t>
            </a:r>
            <a:r>
              <a:rPr kumimoji="1" lang="ja-JP" altLang="en-US" dirty="0" smtClean="0"/>
              <a:t>　高感度地震観測網</a:t>
            </a:r>
            <a:endParaRPr lang="en-US" altLang="ja-JP" dirty="0" smtClean="0"/>
          </a:p>
          <a:p>
            <a:r>
              <a:rPr lang="ja-JP" altLang="en-US" dirty="0"/>
              <a:t>長期</a:t>
            </a:r>
            <a:r>
              <a:rPr lang="en-US" altLang="ja-JP" dirty="0"/>
              <a:t>SSE</a:t>
            </a:r>
            <a:r>
              <a:rPr lang="ja-JP" altLang="en-US" dirty="0"/>
              <a:t>：</a:t>
            </a:r>
            <a:r>
              <a:rPr lang="en-US" altLang="ja-JP" dirty="0" smtClean="0"/>
              <a:t>GEONET</a:t>
            </a:r>
            <a:r>
              <a:rPr lang="ja-JP" altLang="en-US" dirty="0"/>
              <a:t> </a:t>
            </a:r>
            <a:r>
              <a:rPr lang="en-US" altLang="ja-JP" dirty="0" smtClean="0"/>
              <a:t>GPS</a:t>
            </a:r>
            <a:r>
              <a:rPr lang="ja-JP" altLang="en-US" dirty="0" smtClean="0"/>
              <a:t>連続観測網</a:t>
            </a:r>
            <a:endParaRPr lang="en-US" altLang="ja-JP" dirty="0"/>
          </a:p>
          <a:p>
            <a:r>
              <a:rPr lang="ja-JP" altLang="en-US" dirty="0" smtClean="0"/>
              <a:t>短期</a:t>
            </a:r>
            <a:r>
              <a:rPr lang="en-US" altLang="ja-JP" dirty="0" smtClean="0"/>
              <a:t>SSE</a:t>
            </a:r>
            <a:r>
              <a:rPr lang="ja-JP" altLang="en-US" dirty="0" smtClean="0"/>
              <a:t>：</a:t>
            </a:r>
            <a:r>
              <a:rPr lang="en-US" altLang="ja-JP" dirty="0" smtClean="0"/>
              <a:t>Hi-net</a:t>
            </a:r>
            <a:r>
              <a:rPr lang="ja-JP" altLang="en-US" dirty="0" smtClean="0"/>
              <a:t>傾斜計，気象庁歪計</a:t>
            </a:r>
            <a:endParaRPr lang="en-US" altLang="ja-JP"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313493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微動とスロースリップイベントの移動</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57309" y="5038328"/>
            <a:ext cx="2688223" cy="120032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ja-JP" altLang="en-US" sz="2400" dirty="0" smtClean="0"/>
              <a:t>・メキシコ</a:t>
            </a:r>
            <a:endParaRPr lang="en-US" altLang="ja-JP" sz="2400" dirty="0" smtClean="0"/>
          </a:p>
          <a:p>
            <a:r>
              <a:rPr kumimoji="1" lang="ja-JP" altLang="en-US" sz="2400" dirty="0" smtClean="0"/>
              <a:t>・コスタリカ</a:t>
            </a:r>
            <a:endParaRPr kumimoji="1" lang="en-US" altLang="ja-JP" sz="2400" dirty="0" smtClean="0"/>
          </a:p>
          <a:p>
            <a:r>
              <a:rPr lang="ja-JP" altLang="en-US" sz="2400" dirty="0" smtClean="0"/>
              <a:t>・アラスカ　</a:t>
            </a:r>
            <a:r>
              <a:rPr lang="en-US" altLang="ja-JP" sz="2400" dirty="0" smtClean="0"/>
              <a:t>etc…</a:t>
            </a:r>
          </a:p>
        </p:txBody>
      </p:sp>
      <p:pic>
        <p:nvPicPr>
          <p:cNvPr id="2050" name="Picture 2" descr="C:\research\WIP\M2後期月演\figure\0601Ssse.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3771" y="889178"/>
            <a:ext cx="3432125" cy="306394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2" name="テキスト ボックス 11"/>
          <p:cNvSpPr txBox="1"/>
          <p:nvPr/>
        </p:nvSpPr>
        <p:spPr>
          <a:xfrm>
            <a:off x="827584" y="3923764"/>
            <a:ext cx="2952328" cy="369332"/>
          </a:xfrm>
          <a:prstGeom prst="rect">
            <a:avLst/>
          </a:prstGeom>
          <a:noFill/>
        </p:spPr>
        <p:txBody>
          <a:bodyPr wrap="square" rtlCol="0">
            <a:spAutoFit/>
          </a:bodyPr>
          <a:lstStyle/>
          <a:p>
            <a:r>
              <a:rPr lang="ja-JP" altLang="en-US" dirty="0"/>
              <a:t>防災科学技術</a:t>
            </a:r>
            <a:r>
              <a:rPr lang="ja-JP" altLang="en-US" dirty="0" smtClean="0"/>
              <a:t>研究所</a:t>
            </a:r>
            <a:r>
              <a:rPr lang="en-US" altLang="ja-JP" dirty="0" smtClean="0"/>
              <a:t>, 2006</a:t>
            </a:r>
            <a:endParaRPr kumimoji="1" lang="ja-JP" altLang="en-US" dirty="0" smtClean="0"/>
          </a:p>
        </p:txBody>
      </p:sp>
      <p:sp>
        <p:nvSpPr>
          <p:cNvPr id="5" name="正方形/長方形 4"/>
          <p:cNvSpPr/>
          <p:nvPr/>
        </p:nvSpPr>
        <p:spPr>
          <a:xfrm>
            <a:off x="217368" y="863654"/>
            <a:ext cx="1723549"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ja-JP" altLang="en-US" sz="2400" dirty="0"/>
              <a:t>南海トラフ</a:t>
            </a:r>
            <a:endParaRPr lang="en-US" altLang="ja-JP" sz="2400" dirty="0"/>
          </a:p>
        </p:txBody>
      </p:sp>
      <p:pic>
        <p:nvPicPr>
          <p:cNvPr id="13" name="Picture 2" descr="C:\research\WIP\M2後期月演\figure\dragert2001.png"/>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84168" y="476672"/>
            <a:ext cx="2664296" cy="57333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テキスト ボックス 13"/>
          <p:cNvSpPr txBox="1"/>
          <p:nvPr/>
        </p:nvSpPr>
        <p:spPr>
          <a:xfrm>
            <a:off x="6762080" y="6103972"/>
            <a:ext cx="2376264" cy="369332"/>
          </a:xfrm>
          <a:prstGeom prst="rect">
            <a:avLst/>
          </a:prstGeom>
          <a:noFill/>
        </p:spPr>
        <p:txBody>
          <a:bodyPr wrap="square" rtlCol="0">
            <a:spAutoFit/>
          </a:bodyPr>
          <a:lstStyle/>
          <a:p>
            <a:r>
              <a:rPr kumimoji="1" lang="en-US" altLang="ja-JP" dirty="0" err="1" smtClean="0"/>
              <a:t>Dragert</a:t>
            </a:r>
            <a:r>
              <a:rPr kumimoji="1" lang="en-US" altLang="ja-JP" dirty="0" smtClean="0"/>
              <a:t> et al., 2001</a:t>
            </a:r>
            <a:endParaRPr kumimoji="1" lang="ja-JP" altLang="en-US" dirty="0" smtClean="0"/>
          </a:p>
        </p:txBody>
      </p:sp>
      <p:sp>
        <p:nvSpPr>
          <p:cNvPr id="15" name="正方形/長方形 14"/>
          <p:cNvSpPr/>
          <p:nvPr/>
        </p:nvSpPr>
        <p:spPr>
          <a:xfrm>
            <a:off x="4644008" y="491650"/>
            <a:ext cx="2031325" cy="46166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ja-JP" altLang="en-US" sz="2400" dirty="0"/>
              <a:t>カスケディア</a:t>
            </a:r>
            <a:endParaRPr lang="en-US" altLang="ja-JP" sz="2400" dirty="0"/>
          </a:p>
        </p:txBody>
      </p:sp>
      <p:sp>
        <p:nvSpPr>
          <p:cNvPr id="6" name="テキスト ボックス 5"/>
          <p:cNvSpPr txBox="1"/>
          <p:nvPr/>
        </p:nvSpPr>
        <p:spPr>
          <a:xfrm>
            <a:off x="827584" y="4293096"/>
            <a:ext cx="7128792"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3200" b="1" dirty="0" smtClean="0"/>
              <a:t>微動とスロースリップが同期して移動</a:t>
            </a:r>
          </a:p>
        </p:txBody>
      </p:sp>
      <p:sp>
        <p:nvSpPr>
          <p:cNvPr id="16" name="正方形/長方形 15"/>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14142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8568952" cy="461665"/>
          </a:xfrm>
          <a:prstGeom prst="rect">
            <a:avLst/>
          </a:prstGeom>
          <a:noFill/>
        </p:spPr>
        <p:txBody>
          <a:bodyPr wrap="square" rtlCol="0">
            <a:spAutoFit/>
          </a:bodyPr>
          <a:lstStyle/>
          <a:p>
            <a:r>
              <a:rPr kumimoji="1" lang="ja-JP" altLang="en-US" sz="2400" b="1" dirty="0" smtClean="0"/>
              <a:t>微動とスロースリップイベントの移動　</a:t>
            </a:r>
            <a:r>
              <a:rPr kumimoji="1" lang="ja-JP" altLang="en-US" sz="2400" b="1" dirty="0" err="1" smtClean="0"/>
              <a:t>ー</a:t>
            </a:r>
            <a:r>
              <a:rPr kumimoji="1" lang="ja-JP" altLang="en-US" sz="2400" b="1" dirty="0" smtClean="0"/>
              <a:t>カスケディアー</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7416" y="1124744"/>
            <a:ext cx="5616624" cy="1261884"/>
          </a:xfrm>
          <a:prstGeom prst="rect">
            <a:avLst/>
          </a:prstGeom>
          <a:noFill/>
        </p:spPr>
        <p:txBody>
          <a:bodyPr wrap="square" rtlCol="0">
            <a:spAutoFit/>
          </a:bodyPr>
          <a:lstStyle/>
          <a:p>
            <a:r>
              <a:rPr lang="ja-JP" altLang="en-US" sz="2800" dirty="0" smtClean="0"/>
              <a:t>カスケディア　</a:t>
            </a:r>
            <a:r>
              <a:rPr lang="en-US" altLang="ja-JP" sz="2800" dirty="0" smtClean="0"/>
              <a:t>1999</a:t>
            </a:r>
            <a:r>
              <a:rPr kumimoji="1" lang="ja-JP" altLang="en-US" sz="2800" dirty="0" smtClean="0"/>
              <a:t>年の</a:t>
            </a:r>
            <a:r>
              <a:rPr kumimoji="1" lang="en-US" altLang="ja-JP" sz="2800" dirty="0" smtClean="0"/>
              <a:t>SSE</a:t>
            </a:r>
          </a:p>
          <a:p>
            <a:r>
              <a:rPr lang="ja-JP" altLang="en-US" sz="2400" dirty="0" smtClean="0"/>
              <a:t>・</a:t>
            </a:r>
            <a:r>
              <a:rPr lang="en-US" altLang="ja-JP" sz="2400" dirty="0" smtClean="0"/>
              <a:t>GPS</a:t>
            </a:r>
            <a:r>
              <a:rPr lang="ja-JP" altLang="en-US" sz="2400" dirty="0"/>
              <a:t>データ</a:t>
            </a:r>
            <a:r>
              <a:rPr lang="ja-JP" altLang="en-US" sz="2400" dirty="0" smtClean="0"/>
              <a:t>を用いて検出</a:t>
            </a:r>
            <a:endParaRPr lang="en-US" altLang="ja-JP" sz="2400" dirty="0" smtClean="0"/>
          </a:p>
          <a:p>
            <a:r>
              <a:rPr lang="ja-JP" altLang="en-US" sz="2400" dirty="0"/>
              <a:t>・北西方向に６</a:t>
            </a:r>
            <a:r>
              <a:rPr lang="en-US" altLang="ja-JP" sz="2400" dirty="0"/>
              <a:t>km/d</a:t>
            </a:r>
            <a:r>
              <a:rPr lang="ja-JP" altLang="en-US" sz="2400" dirty="0"/>
              <a:t>で</a:t>
            </a:r>
            <a:r>
              <a:rPr lang="ja-JP" altLang="en-US" sz="2400" dirty="0" smtClean="0"/>
              <a:t>伝播</a:t>
            </a:r>
            <a:endParaRPr lang="en-US" altLang="ja-JP" sz="2400" dirty="0"/>
          </a:p>
        </p:txBody>
      </p:sp>
      <p:pic>
        <p:nvPicPr>
          <p:cNvPr id="13314" name="Picture 2" descr="C:\research\WIP\M2後期月演\figure\dragert2001.pn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84168" y="476672"/>
            <a:ext cx="2664296" cy="57333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テキスト ボックス 1"/>
          <p:cNvSpPr txBox="1"/>
          <p:nvPr/>
        </p:nvSpPr>
        <p:spPr>
          <a:xfrm>
            <a:off x="6762080" y="6103972"/>
            <a:ext cx="2376264" cy="369332"/>
          </a:xfrm>
          <a:prstGeom prst="rect">
            <a:avLst/>
          </a:prstGeom>
          <a:noFill/>
        </p:spPr>
        <p:txBody>
          <a:bodyPr wrap="square" rtlCol="0">
            <a:spAutoFit/>
          </a:bodyPr>
          <a:lstStyle/>
          <a:p>
            <a:r>
              <a:rPr kumimoji="1" lang="en-US" altLang="ja-JP" dirty="0" err="1" smtClean="0"/>
              <a:t>Dragert</a:t>
            </a:r>
            <a:r>
              <a:rPr kumimoji="1" lang="en-US" altLang="ja-JP" dirty="0" smtClean="0"/>
              <a:t> et al., 2001</a:t>
            </a:r>
            <a:endParaRPr kumimoji="1" lang="ja-JP" altLang="en-US" dirty="0" smtClean="0"/>
          </a:p>
        </p:txBody>
      </p:sp>
      <p:sp>
        <p:nvSpPr>
          <p:cNvPr id="10" name="正方形/長方形 9"/>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429712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　スロースリップ　微動記録</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C:\research\WIP\TectofO-Belt\thesis\Episodic tremor and slip\fig1.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7504" y="476672"/>
            <a:ext cx="8138422" cy="29193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テキスト ボックス 1"/>
          <p:cNvSpPr txBox="1"/>
          <p:nvPr/>
        </p:nvSpPr>
        <p:spPr>
          <a:xfrm>
            <a:off x="7668344" y="3710351"/>
            <a:ext cx="1584176" cy="461665"/>
          </a:xfrm>
          <a:prstGeom prst="rect">
            <a:avLst/>
          </a:prstGeom>
          <a:noFill/>
        </p:spPr>
        <p:txBody>
          <a:bodyPr wrap="square" rtlCol="0">
            <a:spAutoFit/>
          </a:bodyPr>
          <a:lstStyle/>
          <a:p>
            <a:r>
              <a:rPr lang="ja-JP" altLang="en-US" sz="2400" dirty="0" smtClean="0"/>
              <a:t>微動波形</a:t>
            </a:r>
            <a:endParaRPr kumimoji="1" lang="ja-JP" altLang="en-US" sz="2400" dirty="0" smtClean="0"/>
          </a:p>
        </p:txBody>
      </p:sp>
      <p:sp>
        <p:nvSpPr>
          <p:cNvPr id="9" name="正方形/長方形 8"/>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0" name="テキスト ボックス 9"/>
          <p:cNvSpPr txBox="1"/>
          <p:nvPr/>
        </p:nvSpPr>
        <p:spPr>
          <a:xfrm>
            <a:off x="5631423" y="3371797"/>
            <a:ext cx="2282623" cy="338554"/>
          </a:xfrm>
          <a:prstGeom prst="rect">
            <a:avLst/>
          </a:prstGeom>
          <a:noFill/>
        </p:spPr>
        <p:txBody>
          <a:bodyPr wrap="square" rtlCol="0">
            <a:spAutoFit/>
          </a:bodyPr>
          <a:lstStyle/>
          <a:p>
            <a:r>
              <a:rPr lang="en-US" altLang="ja-JP" sz="1600" dirty="0" smtClean="0"/>
              <a:t>Rogers and </a:t>
            </a:r>
            <a:r>
              <a:rPr lang="en-US" altLang="ja-JP" sz="1600" dirty="0" err="1" smtClean="0"/>
              <a:t>Dragert</a:t>
            </a:r>
            <a:r>
              <a:rPr lang="en-US" altLang="ja-JP" sz="1600" dirty="0" smtClean="0"/>
              <a:t>, 2003</a:t>
            </a:r>
            <a:endParaRPr kumimoji="1" lang="ja-JP" altLang="en-US" sz="1600" dirty="0" smtClean="0"/>
          </a:p>
        </p:txBody>
      </p:sp>
      <p:pic>
        <p:nvPicPr>
          <p:cNvPr id="3" name="Picture 2" descr="http://www.kyoshin.bosai.go.jp/kyoshin/gk/publication/Sect-1/Fig4.1.2-1a.JPG"/>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7144" y="3514242"/>
            <a:ext cx="3979729" cy="2857027"/>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テキスト ボックス 13"/>
          <p:cNvSpPr txBox="1"/>
          <p:nvPr/>
        </p:nvSpPr>
        <p:spPr>
          <a:xfrm>
            <a:off x="191344" y="5865718"/>
            <a:ext cx="1584176" cy="461665"/>
          </a:xfrm>
          <a:prstGeom prst="rect">
            <a:avLst/>
          </a:prstGeom>
          <a:noFill/>
        </p:spPr>
        <p:txBody>
          <a:bodyPr wrap="square" rtlCol="0">
            <a:spAutoFit/>
          </a:bodyPr>
          <a:lstStyle/>
          <a:p>
            <a:r>
              <a:rPr kumimoji="1" lang="ja-JP" altLang="en-US" sz="2400" dirty="0" smtClean="0"/>
              <a:t>地震波形</a:t>
            </a:r>
          </a:p>
        </p:txBody>
      </p:sp>
      <p:sp>
        <p:nvSpPr>
          <p:cNvPr id="4" name="テキスト ボックス 3"/>
          <p:cNvSpPr txBox="1"/>
          <p:nvPr/>
        </p:nvSpPr>
        <p:spPr>
          <a:xfrm>
            <a:off x="5566873" y="6002487"/>
            <a:ext cx="1368152" cy="369332"/>
          </a:xfrm>
          <a:prstGeom prst="rect">
            <a:avLst/>
          </a:prstGeom>
          <a:noFill/>
        </p:spPr>
        <p:txBody>
          <a:bodyPr wrap="square" rtlCol="0">
            <a:spAutoFit/>
          </a:bodyPr>
          <a:lstStyle/>
          <a:p>
            <a:r>
              <a:rPr kumimoji="1" lang="en-US" altLang="ja-JP" dirty="0" smtClean="0"/>
              <a:t>NIED HP</a:t>
            </a:r>
            <a:endParaRPr kumimoji="1" lang="ja-JP" altLang="en-US" dirty="0" smtClean="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321814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カスケディアの地震　推定断層（１７００年）</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1" name="テキスト ボックス 10"/>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2003</a:t>
            </a:r>
            <a:endParaRPr kumimoji="1" lang="ja-JP" altLang="en-US" sz="1600" dirty="0" smtClean="0"/>
          </a:p>
        </p:txBody>
      </p:sp>
      <p:pic>
        <p:nvPicPr>
          <p:cNvPr id="13" name="Picture 2" descr="C:\research\WIP\TectofO-Belt\thesis\Episodic tremor and slip\fig2.jpg"/>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186" y="511894"/>
            <a:ext cx="8373355" cy="507734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テキスト ボックス 13"/>
          <p:cNvSpPr txBox="1"/>
          <p:nvPr/>
        </p:nvSpPr>
        <p:spPr>
          <a:xfrm>
            <a:off x="3995936" y="5818201"/>
            <a:ext cx="4301458" cy="461665"/>
          </a:xfrm>
          <a:prstGeom prst="rect">
            <a:avLst/>
          </a:prstGeom>
          <a:noFill/>
        </p:spPr>
        <p:txBody>
          <a:bodyPr wrap="square" rtlCol="0">
            <a:spAutoFit/>
          </a:bodyPr>
          <a:lstStyle/>
          <a:p>
            <a:r>
              <a:rPr kumimoji="1" lang="ja-JP" altLang="en-US" sz="2400" dirty="0" smtClean="0"/>
              <a:t>１３－１６か月周期で発生</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2167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カスケディアの地震　推定断層（１７００年）</a:t>
            </a:r>
            <a:endParaRPr kumimoji="1" lang="en-US" altLang="ja-JP" sz="2400" b="1" dirty="0" smtClean="0"/>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6772735" y="6516052"/>
            <a:ext cx="2263761"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sp>
        <p:nvSpPr>
          <p:cNvPr id="11" name="テキスト ボックス 10"/>
          <p:cNvSpPr txBox="1"/>
          <p:nvPr/>
        </p:nvSpPr>
        <p:spPr>
          <a:xfrm>
            <a:off x="179512" y="6453336"/>
            <a:ext cx="2282623" cy="338554"/>
          </a:xfrm>
          <a:prstGeom prst="rect">
            <a:avLst/>
          </a:prstGeom>
          <a:noFill/>
        </p:spPr>
        <p:txBody>
          <a:bodyPr wrap="square" rtlCol="0">
            <a:spAutoFit/>
          </a:bodyPr>
          <a:lstStyle/>
          <a:p>
            <a:r>
              <a:rPr lang="en-US" altLang="ja-JP" sz="1600" dirty="0" err="1" smtClean="0"/>
              <a:t>Satake</a:t>
            </a:r>
            <a:r>
              <a:rPr lang="en-US" altLang="ja-JP" sz="1600" dirty="0" smtClean="0"/>
              <a:t> et al., 2003</a:t>
            </a:r>
            <a:endParaRPr kumimoji="1" lang="ja-JP" altLang="en-US" sz="1600" dirty="0" smtClean="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9401" y="574676"/>
            <a:ext cx="3138463" cy="566263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テキスト ボックス 3"/>
          <p:cNvSpPr txBox="1"/>
          <p:nvPr/>
        </p:nvSpPr>
        <p:spPr>
          <a:xfrm>
            <a:off x="3521202" y="1949931"/>
            <a:ext cx="5443286" cy="830997"/>
          </a:xfrm>
          <a:prstGeom prst="rect">
            <a:avLst/>
          </a:prstGeom>
          <a:noFill/>
        </p:spPr>
        <p:txBody>
          <a:bodyPr wrap="square" rtlCol="0">
            <a:spAutoFit/>
          </a:bodyPr>
          <a:lstStyle/>
          <a:p>
            <a:r>
              <a:rPr kumimoji="1" lang="ja-JP" altLang="en-US" sz="2400" dirty="0" smtClean="0"/>
              <a:t>長さ</a:t>
            </a:r>
            <a:r>
              <a:rPr kumimoji="1" lang="en-US" altLang="ja-JP" sz="2400" dirty="0" smtClean="0"/>
              <a:t>		</a:t>
            </a:r>
            <a:r>
              <a:rPr kumimoji="1" lang="ja-JP" altLang="en-US" sz="2400" dirty="0" smtClean="0"/>
              <a:t>：１１００ｋｍ</a:t>
            </a:r>
            <a:endParaRPr kumimoji="1" lang="en-US" altLang="ja-JP" sz="2400" dirty="0" smtClean="0"/>
          </a:p>
          <a:p>
            <a:r>
              <a:rPr lang="ja-JP" altLang="en-US" sz="2400" dirty="0"/>
              <a:t>平均</a:t>
            </a:r>
            <a:r>
              <a:rPr lang="ja-JP" altLang="en-US" sz="2400" dirty="0" smtClean="0"/>
              <a:t>すべり量</a:t>
            </a:r>
            <a:r>
              <a:rPr lang="ja-JP" altLang="en-US" sz="2400" dirty="0"/>
              <a:t>：</a:t>
            </a:r>
            <a:r>
              <a:rPr lang="ja-JP" altLang="en-US" sz="2400" dirty="0" smtClean="0"/>
              <a:t>１４ｍ</a:t>
            </a:r>
            <a:endParaRPr kumimoji="1" lang="ja-JP" altLang="en-US" sz="2400" dirty="0" smtClean="0"/>
          </a:p>
        </p:txBody>
      </p:sp>
      <p:sp>
        <p:nvSpPr>
          <p:cNvPr id="5" name="円/楕円 4"/>
          <p:cNvSpPr/>
          <p:nvPr/>
        </p:nvSpPr>
        <p:spPr>
          <a:xfrm rot="19700145">
            <a:off x="2106800" y="1184459"/>
            <a:ext cx="1044128" cy="132075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91880" y="2996952"/>
            <a:ext cx="5184576"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ja-JP" altLang="en-US" sz="2800" b="1" dirty="0" smtClean="0"/>
              <a:t>固着域</a:t>
            </a:r>
            <a:r>
              <a:rPr kumimoji="1" lang="ja-JP" altLang="en-US" sz="2800" b="1" dirty="0" smtClean="0"/>
              <a:t>に隣接した領域で</a:t>
            </a:r>
            <a:endParaRPr kumimoji="1" lang="en-US" altLang="ja-JP" sz="2800" b="1" dirty="0" smtClean="0"/>
          </a:p>
          <a:p>
            <a:r>
              <a:rPr kumimoji="1" lang="ja-JP" altLang="en-US" sz="2800" b="1" dirty="0" smtClean="0"/>
              <a:t>スロースリップと微動を発見</a:t>
            </a:r>
          </a:p>
        </p:txBody>
      </p:sp>
      <p:sp>
        <p:nvSpPr>
          <p:cNvPr id="2" name="正方形/長方形 1"/>
          <p:cNvSpPr/>
          <p:nvPr/>
        </p:nvSpPr>
        <p:spPr>
          <a:xfrm>
            <a:off x="3497379" y="4149079"/>
            <a:ext cx="5416868" cy="120032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ja-JP" altLang="en-US" sz="2400" b="1" dirty="0"/>
              <a:t>なんらかの影響を与えているのは</a:t>
            </a:r>
            <a:r>
              <a:rPr lang="ja-JP" altLang="en-US" sz="2400" b="1" dirty="0" smtClean="0"/>
              <a:t>必然</a:t>
            </a:r>
            <a:endParaRPr lang="en-US" altLang="ja-JP" sz="2400" b="1" dirty="0" smtClean="0"/>
          </a:p>
          <a:p>
            <a:r>
              <a:rPr lang="ja-JP" altLang="en-US" sz="2400" b="1" dirty="0" smtClean="0"/>
              <a:t>・ストレスを加えている？</a:t>
            </a:r>
            <a:endParaRPr lang="en-US" altLang="ja-JP" sz="2400" b="1" dirty="0" smtClean="0"/>
          </a:p>
          <a:p>
            <a:r>
              <a:rPr lang="ja-JP" altLang="en-US" sz="2400" b="1" dirty="0" smtClean="0"/>
              <a:t>・地震のトリガーになる？</a:t>
            </a:r>
            <a:endParaRPr lang="ja-JP" altLang="en-US" sz="2400" b="1" dirty="0"/>
          </a:p>
        </p:txBody>
      </p:sp>
      <p:sp>
        <p:nvSpPr>
          <p:cNvPr id="3" name="下矢印 2"/>
          <p:cNvSpPr/>
          <p:nvPr/>
        </p:nvSpPr>
        <p:spPr>
          <a:xfrm rot="14789830">
            <a:off x="921866" y="2054390"/>
            <a:ext cx="1713531" cy="622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矢印 6"/>
          <p:cNvSpPr/>
          <p:nvPr/>
        </p:nvSpPr>
        <p:spPr>
          <a:xfrm rot="9144770">
            <a:off x="2549044" y="1432241"/>
            <a:ext cx="360040" cy="825187"/>
          </a:xfrm>
          <a:prstGeom prst="rightArrow">
            <a:avLst>
              <a:gd name="adj1" fmla="val 50000"/>
              <a:gd name="adj2" fmla="val 4748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34392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kumimoji="1" lang="ja-JP" altLang="en-US" sz="2400" b="1" dirty="0" smtClean="0"/>
              <a:t>カスケディア　スロースリップ</a:t>
            </a:r>
            <a:endParaRPr kumimoji="1" lang="en-US" altLang="ja-JP" sz="2400" b="1" dirty="0" smtClean="0"/>
          </a:p>
        </p:txBody>
      </p:sp>
      <p:sp>
        <p:nvSpPr>
          <p:cNvPr id="34" name="正方形/長方形 33"/>
          <p:cNvSpPr/>
          <p:nvPr/>
        </p:nvSpPr>
        <p:spPr>
          <a:xfrm>
            <a:off x="5952101" y="6516052"/>
            <a:ext cx="2262158" cy="369332"/>
          </a:xfrm>
          <a:prstGeom prst="rect">
            <a:avLst/>
          </a:prstGeom>
        </p:spPr>
        <p:txBody>
          <a:bodyPr wrap="none">
            <a:spAutoFit/>
          </a:bodyPr>
          <a:lstStyle/>
          <a:p>
            <a:r>
              <a:rPr lang="ja-JP" altLang="en-US" b="1" dirty="0" smtClean="0">
                <a:solidFill>
                  <a:schemeClr val="tx1">
                    <a:lumMod val="50000"/>
                  </a:schemeClr>
                </a:solidFill>
              </a:rPr>
              <a:t>変動帯テクトニクス</a:t>
            </a:r>
            <a:endParaRPr lang="zh-CN" altLang="en-US" b="1" dirty="0">
              <a:solidFill>
                <a:schemeClr val="tx1">
                  <a:lumMod val="50000"/>
                </a:schemeClr>
              </a:solidFill>
            </a:endParaRP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5496" y="6525344"/>
            <a:ext cx="646331" cy="369332"/>
          </a:xfrm>
          <a:prstGeom prst="rect">
            <a:avLst/>
          </a:prstGeom>
        </p:spPr>
        <p:txBody>
          <a:bodyPr wrap="none">
            <a:spAutoFit/>
          </a:bodyPr>
          <a:lstStyle/>
          <a:p>
            <a:r>
              <a:rPr lang="ja-JP" altLang="en-US" b="1" dirty="0" smtClean="0">
                <a:solidFill>
                  <a:schemeClr val="tx1">
                    <a:lumMod val="50000"/>
                  </a:schemeClr>
                </a:solidFill>
              </a:rPr>
              <a:t>背景</a:t>
            </a:r>
            <a:endParaRPr lang="zh-CN" altLang="en-US" b="1" dirty="0">
              <a:solidFill>
                <a:schemeClr val="tx1">
                  <a:lumMod val="50000"/>
                </a:schemeClr>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1720" y="487938"/>
            <a:ext cx="5641479" cy="58231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テキスト ボックス 7"/>
          <p:cNvSpPr txBox="1"/>
          <p:nvPr/>
        </p:nvSpPr>
        <p:spPr>
          <a:xfrm rot="3842406">
            <a:off x="5077969" y="3839910"/>
            <a:ext cx="1224136" cy="369332"/>
          </a:xfrm>
          <a:prstGeom prst="rect">
            <a:avLst/>
          </a:prstGeom>
          <a:noFill/>
        </p:spPr>
        <p:txBody>
          <a:bodyPr wrap="square" rtlCol="0">
            <a:spAutoFit/>
          </a:bodyPr>
          <a:lstStyle/>
          <a:p>
            <a:r>
              <a:rPr kumimoji="1" lang="ja-JP" altLang="en-US" b="1" dirty="0" smtClean="0">
                <a:solidFill>
                  <a:srgbClr val="FF0000"/>
                </a:solidFill>
              </a:rPr>
              <a:t>固着域</a:t>
            </a:r>
            <a:endParaRPr kumimoji="1" lang="ja-JP" altLang="en-US" b="1" dirty="0">
              <a:solidFill>
                <a:srgbClr val="FF0000"/>
              </a:solidFill>
            </a:endParaRPr>
          </a:p>
        </p:txBody>
      </p:sp>
      <p:sp>
        <p:nvSpPr>
          <p:cNvPr id="9" name="テキスト ボックス 8"/>
          <p:cNvSpPr txBox="1"/>
          <p:nvPr/>
        </p:nvSpPr>
        <p:spPr>
          <a:xfrm rot="3475537">
            <a:off x="5764809" y="3091751"/>
            <a:ext cx="1107996" cy="369332"/>
          </a:xfrm>
          <a:prstGeom prst="rect">
            <a:avLst/>
          </a:prstGeom>
          <a:noFill/>
        </p:spPr>
        <p:txBody>
          <a:bodyPr wrap="none" rtlCol="0">
            <a:spAutoFit/>
          </a:bodyPr>
          <a:lstStyle/>
          <a:p>
            <a:r>
              <a:rPr kumimoji="1" lang="ja-JP" altLang="en-US" b="1" dirty="0" smtClean="0">
                <a:solidFill>
                  <a:srgbClr val="FF0000"/>
                </a:solidFill>
              </a:rPr>
              <a:t>遷移領域</a:t>
            </a:r>
            <a:endParaRPr kumimoji="1" lang="ja-JP" altLang="en-US" b="1" dirty="0">
              <a:solidFill>
                <a:srgbClr val="FF0000"/>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71895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Cascadia margin</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51520" y="5445224"/>
            <a:ext cx="8712968" cy="830997"/>
          </a:xfrm>
          <a:prstGeom prst="rect">
            <a:avLst/>
          </a:prstGeom>
          <a:noFill/>
        </p:spPr>
        <p:txBody>
          <a:bodyPr wrap="square" rtlCol="0">
            <a:spAutoFit/>
          </a:bodyPr>
          <a:lstStyle/>
          <a:p>
            <a:pPr marL="342900" indent="-342900">
              <a:buFont typeface="Arial"/>
              <a:buChar char="•"/>
            </a:pPr>
            <a:r>
              <a:rPr lang="en-US" altLang="ja-JP" sz="2400" dirty="0" err="1" smtClean="0">
                <a:solidFill>
                  <a:prstClr val="white"/>
                </a:solidFill>
              </a:rPr>
              <a:t>forearc</a:t>
            </a:r>
            <a:r>
              <a:rPr lang="en-US" altLang="ja-JP" sz="2400" dirty="0" smtClean="0">
                <a:solidFill>
                  <a:prstClr val="white"/>
                </a:solidFill>
              </a:rPr>
              <a:t> depression</a:t>
            </a:r>
            <a:r>
              <a:rPr lang="ja-JP" altLang="en-US" sz="2400" dirty="0" smtClean="0">
                <a:solidFill>
                  <a:prstClr val="white"/>
                </a:solidFill>
              </a:rPr>
              <a:t>とカスケディア付加帯が高地で東西に分断</a:t>
            </a:r>
            <a:endParaRPr lang="en-US" altLang="ja-JP" sz="2400" dirty="0" smtClean="0">
              <a:solidFill>
                <a:prstClr val="white"/>
              </a:solidFill>
            </a:endParaRPr>
          </a:p>
          <a:p>
            <a:pPr marL="342900" indent="-342900">
              <a:buFont typeface="Arial"/>
              <a:buChar char="•"/>
            </a:pPr>
            <a:r>
              <a:rPr lang="en-US" altLang="ja-JP" sz="2400" dirty="0" smtClean="0">
                <a:solidFill>
                  <a:prstClr val="white"/>
                </a:solidFill>
              </a:rPr>
              <a:t>“ridged </a:t>
            </a:r>
            <a:r>
              <a:rPr lang="en-US" altLang="ja-JP" sz="2400" dirty="0" err="1" smtClean="0">
                <a:solidFill>
                  <a:prstClr val="white"/>
                </a:solidFill>
              </a:rPr>
              <a:t>forearcs</a:t>
            </a:r>
            <a:r>
              <a:rPr lang="en-US" altLang="ja-JP" sz="2400" dirty="0" smtClean="0">
                <a:solidFill>
                  <a:prstClr val="white"/>
                </a:solidFill>
              </a:rPr>
              <a:t>” </a:t>
            </a:r>
            <a:r>
              <a:rPr lang="en-US" altLang="ja-JP" dirty="0" smtClean="0">
                <a:solidFill>
                  <a:prstClr val="white"/>
                </a:solidFill>
              </a:rPr>
              <a:t>(Dickinson and </a:t>
            </a:r>
            <a:r>
              <a:rPr lang="en-US" altLang="ja-JP" dirty="0" err="1" smtClean="0">
                <a:solidFill>
                  <a:prstClr val="white"/>
                </a:solidFill>
              </a:rPr>
              <a:t>Seely</a:t>
            </a:r>
            <a:r>
              <a:rPr lang="en-US" altLang="ja-JP" dirty="0" smtClean="0">
                <a:solidFill>
                  <a:prstClr val="white"/>
                </a:solidFill>
              </a:rPr>
              <a:t>, 1979)</a:t>
            </a:r>
            <a:r>
              <a:rPr lang="ja-JP" altLang="en-US" sz="2400" dirty="0">
                <a:solidFill>
                  <a:prstClr val="white"/>
                </a:solidFill>
              </a:rPr>
              <a:t>　</a:t>
            </a:r>
            <a:r>
              <a:rPr lang="en-US" altLang="ja-JP" sz="2400" dirty="0" smtClean="0">
                <a:solidFill>
                  <a:prstClr val="white"/>
                </a:solidFill>
              </a:rPr>
              <a:t>→</a:t>
            </a:r>
            <a:r>
              <a:rPr lang="ja-JP" altLang="en-US" sz="2400" dirty="0" smtClean="0">
                <a:solidFill>
                  <a:prstClr val="white"/>
                </a:solidFill>
              </a:rPr>
              <a:t>高圧変成岩の露出</a:t>
            </a:r>
            <a:endParaRPr lang="en-US" altLang="ja-JP" sz="2400" dirty="0" smtClean="0">
              <a:solidFill>
                <a:prstClr val="white"/>
              </a:solidFill>
            </a:endParaRPr>
          </a:p>
        </p:txBody>
      </p:sp>
      <p:pic>
        <p:nvPicPr>
          <p:cNvPr id="3" name="図 2"/>
          <p:cNvPicPr>
            <a:picLocks noChangeAspect="1"/>
          </p:cNvPicPr>
          <p:nvPr/>
        </p:nvPicPr>
        <p:blipFill rotWithShape="1">
          <a:blip r:embed="rId4"/>
          <a:srcRect l="4708" r="2696"/>
          <a:stretch/>
        </p:blipFill>
        <p:spPr>
          <a:xfrm>
            <a:off x="251520" y="548680"/>
            <a:ext cx="6251092" cy="4752528"/>
          </a:xfrm>
          <a:prstGeom prst="rect">
            <a:avLst/>
          </a:prstGeom>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155961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Regional Settings</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4778" t="2309" r="4003"/>
          <a:stretch/>
        </p:blipFill>
        <p:spPr>
          <a:xfrm>
            <a:off x="179512" y="548680"/>
            <a:ext cx="5648972" cy="5772523"/>
          </a:xfrm>
          <a:prstGeom prst="rect">
            <a:avLst/>
          </a:prstGeom>
        </p:spPr>
      </p:pic>
      <p:sp>
        <p:nvSpPr>
          <p:cNvPr id="8" name="テキスト ボックス 7"/>
          <p:cNvSpPr txBox="1"/>
          <p:nvPr/>
        </p:nvSpPr>
        <p:spPr>
          <a:xfrm>
            <a:off x="5940152" y="620688"/>
            <a:ext cx="3024337" cy="5632310"/>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地下構造は４つのユニットからなる</a:t>
            </a:r>
            <a:endParaRPr lang="en-US" altLang="ja-JP" sz="2400" dirty="0" smtClean="0">
              <a:solidFill>
                <a:prstClr val="white"/>
              </a:solidFill>
            </a:endParaRPr>
          </a:p>
          <a:p>
            <a:pPr marL="800100" lvl="1" indent="-342900">
              <a:buFont typeface="Arial"/>
              <a:buChar char="•"/>
            </a:pPr>
            <a:r>
              <a:rPr lang="en-US" altLang="ja-JP" sz="2400" dirty="0" smtClean="0">
                <a:solidFill>
                  <a:prstClr val="white"/>
                </a:solidFill>
              </a:rPr>
              <a:t>Pre-tertiary continental framework</a:t>
            </a:r>
          </a:p>
          <a:p>
            <a:pPr marL="800100" lvl="1" indent="-342900">
              <a:buFont typeface="Arial"/>
              <a:buChar char="•"/>
            </a:pPr>
            <a:r>
              <a:rPr lang="en-US" altLang="ja-JP" sz="2400" dirty="0" smtClean="0">
                <a:solidFill>
                  <a:prstClr val="white"/>
                </a:solidFill>
              </a:rPr>
              <a:t>Displaced Mesozoic </a:t>
            </a:r>
            <a:r>
              <a:rPr lang="en-US" altLang="ja-JP" sz="2400" dirty="0" err="1" smtClean="0">
                <a:solidFill>
                  <a:prstClr val="white"/>
                </a:solidFill>
              </a:rPr>
              <a:t>terranes</a:t>
            </a:r>
            <a:endParaRPr lang="en-US" altLang="ja-JP" sz="2400" dirty="0" smtClean="0">
              <a:solidFill>
                <a:prstClr val="white"/>
              </a:solidFill>
            </a:endParaRPr>
          </a:p>
          <a:p>
            <a:pPr marL="800100" lvl="1" indent="-342900">
              <a:buFont typeface="Arial"/>
              <a:buChar char="•"/>
            </a:pPr>
            <a:r>
              <a:rPr lang="en-US" altLang="ja-JP" sz="2400" dirty="0" smtClean="0">
                <a:solidFill>
                  <a:prstClr val="white"/>
                </a:solidFill>
              </a:rPr>
              <a:t>Coast range </a:t>
            </a:r>
            <a:r>
              <a:rPr lang="en-US" altLang="ja-JP" sz="2400" dirty="0" err="1" smtClean="0">
                <a:solidFill>
                  <a:prstClr val="white"/>
                </a:solidFill>
              </a:rPr>
              <a:t>terrane</a:t>
            </a:r>
            <a:endParaRPr lang="en-US" altLang="ja-JP" sz="2400" dirty="0" smtClean="0">
              <a:solidFill>
                <a:prstClr val="white"/>
              </a:solidFill>
            </a:endParaRPr>
          </a:p>
          <a:p>
            <a:pPr marL="800100" lvl="1" indent="-342900">
              <a:buFont typeface="Arial"/>
              <a:buChar char="•"/>
            </a:pPr>
            <a:r>
              <a:rPr lang="en-US" altLang="ja-JP" sz="2400" dirty="0" smtClean="0">
                <a:solidFill>
                  <a:prstClr val="white"/>
                </a:solidFill>
              </a:rPr>
              <a:t>Cascadia </a:t>
            </a:r>
            <a:r>
              <a:rPr lang="en-US" altLang="ja-JP" sz="2400" dirty="0" err="1" smtClean="0">
                <a:solidFill>
                  <a:prstClr val="white"/>
                </a:solidFill>
              </a:rPr>
              <a:t>accretionary</a:t>
            </a:r>
            <a:r>
              <a:rPr lang="en-US" altLang="ja-JP" sz="2400" dirty="0" smtClean="0">
                <a:solidFill>
                  <a:prstClr val="white"/>
                </a:solidFill>
              </a:rPr>
              <a:t> wedge, Olympic </a:t>
            </a:r>
            <a:r>
              <a:rPr lang="en-US" altLang="ja-JP" sz="2400" dirty="0" err="1" smtClean="0">
                <a:solidFill>
                  <a:prstClr val="white"/>
                </a:solidFill>
              </a:rPr>
              <a:t>subduction</a:t>
            </a:r>
            <a:r>
              <a:rPr lang="en-US" altLang="ja-JP" sz="2400" dirty="0" smtClean="0">
                <a:solidFill>
                  <a:prstClr val="white"/>
                </a:solidFill>
              </a:rPr>
              <a:t> complex</a:t>
            </a:r>
            <a:endParaRPr lang="ja-JP" altLang="en-US" sz="2400" dirty="0" smtClean="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328037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Regional Settings – Coast Range </a:t>
            </a:r>
            <a:r>
              <a:rPr lang="en-US" altLang="ja-JP" sz="2400" b="1" dirty="0" err="1" smtClean="0">
                <a:solidFill>
                  <a:prstClr val="white"/>
                </a:solidFill>
              </a:rPr>
              <a:t>terrane</a:t>
            </a:r>
            <a:r>
              <a:rPr lang="en-US" altLang="ja-JP" sz="2400" b="1" dirty="0" smtClean="0">
                <a:solidFill>
                  <a:prstClr val="white"/>
                </a:solidFill>
              </a:rPr>
              <a:t> </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4778" t="2309" r="4003"/>
          <a:stretch/>
        </p:blipFill>
        <p:spPr>
          <a:xfrm>
            <a:off x="179512" y="548680"/>
            <a:ext cx="5648972" cy="5772523"/>
          </a:xfrm>
          <a:prstGeom prst="rect">
            <a:avLst/>
          </a:prstGeom>
        </p:spPr>
      </p:pic>
      <p:sp>
        <p:nvSpPr>
          <p:cNvPr id="8" name="テキスト ボックス 7"/>
          <p:cNvSpPr txBox="1"/>
          <p:nvPr/>
        </p:nvSpPr>
        <p:spPr>
          <a:xfrm>
            <a:off x="5940152" y="620688"/>
            <a:ext cx="3024337" cy="4524315"/>
          </a:xfrm>
          <a:prstGeom prst="rect">
            <a:avLst/>
          </a:prstGeom>
          <a:noFill/>
        </p:spPr>
        <p:txBody>
          <a:bodyPr wrap="square" rtlCol="0">
            <a:spAutoFit/>
          </a:bodyPr>
          <a:lstStyle/>
          <a:p>
            <a:pPr marL="342900" indent="-342900">
              <a:buFont typeface="Arial"/>
              <a:buChar char="•"/>
            </a:pPr>
            <a:r>
              <a:rPr lang="ja-JP" altLang="en-US" sz="2400" dirty="0" smtClean="0">
                <a:solidFill>
                  <a:prstClr val="white"/>
                </a:solidFill>
              </a:rPr>
              <a:t>南西オレゴン</a:t>
            </a:r>
            <a:r>
              <a:rPr lang="en-US" altLang="ja-JP" sz="2400" dirty="0" smtClean="0">
                <a:solidFill>
                  <a:prstClr val="white"/>
                </a:solidFill>
              </a:rPr>
              <a:t>〜</a:t>
            </a:r>
            <a:r>
              <a:rPr lang="ja-JP" altLang="en-US" sz="2400" dirty="0" smtClean="0">
                <a:solidFill>
                  <a:prstClr val="white"/>
                </a:solidFill>
              </a:rPr>
              <a:t>バンクーバー島中央西部：</a:t>
            </a:r>
            <a:r>
              <a:rPr lang="en-US" altLang="ja-JP" sz="2400" dirty="0" smtClean="0">
                <a:solidFill>
                  <a:prstClr val="white"/>
                </a:solidFill>
              </a:rPr>
              <a:t>〜750km</a:t>
            </a: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スラブ、海洋砕屑性堆積岩から成る</a:t>
            </a:r>
            <a:endParaRPr lang="en-US" altLang="ja-JP" sz="2400" dirty="0" smtClean="0">
              <a:solidFill>
                <a:prstClr val="white"/>
              </a:solidFill>
            </a:endParaRPr>
          </a:p>
          <a:p>
            <a:pPr marL="342900" indent="-342900">
              <a:buFont typeface="Arial"/>
              <a:buChar char="•"/>
            </a:pPr>
            <a:endParaRPr lang="en-US" altLang="ja-JP" sz="2400" dirty="0">
              <a:solidFill>
                <a:prstClr val="white"/>
              </a:solidFill>
            </a:endParaRPr>
          </a:p>
          <a:p>
            <a:pPr marL="342900" indent="-342900">
              <a:buFont typeface="Arial"/>
              <a:buChar char="•"/>
            </a:pPr>
            <a:r>
              <a:rPr lang="ja-JP" altLang="en-US" sz="2400" dirty="0" smtClean="0">
                <a:solidFill>
                  <a:prstClr val="white"/>
                </a:solidFill>
              </a:rPr>
              <a:t>大陸側の境界は陸上にほぼ存在しない</a:t>
            </a:r>
            <a:endParaRPr lang="en-US" altLang="ja-JP" sz="2400" dirty="0">
              <a:solidFill>
                <a:prstClr val="white"/>
              </a:solidFill>
            </a:endParaRPr>
          </a:p>
          <a:p>
            <a:pPr marL="800100" lvl="1" indent="-342900">
              <a:buFont typeface="Arial"/>
              <a:buChar char="•"/>
            </a:pPr>
            <a:r>
              <a:rPr lang="en-US" altLang="ja-JP" sz="2400" dirty="0" smtClean="0">
                <a:solidFill>
                  <a:prstClr val="white"/>
                </a:solidFill>
              </a:rPr>
              <a:t>The Leech River Fault</a:t>
            </a:r>
            <a:r>
              <a:rPr lang="ja-JP" altLang="en-US" sz="2400" dirty="0" smtClean="0">
                <a:solidFill>
                  <a:prstClr val="white"/>
                </a:solidFill>
              </a:rPr>
              <a:t>を除く</a:t>
            </a:r>
            <a:endParaRPr lang="en-US" altLang="ja-JP" sz="2400" dirty="0" smtClean="0">
              <a:solidFill>
                <a:prstClr val="white"/>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540802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Regional Settings – </a:t>
            </a:r>
            <a:r>
              <a:rPr lang="en-US" altLang="ja-JP" sz="2400" b="1" dirty="0">
                <a:solidFill>
                  <a:prstClr val="white"/>
                </a:solidFill>
              </a:rPr>
              <a:t>Cascadia </a:t>
            </a:r>
            <a:r>
              <a:rPr lang="en-US" altLang="ja-JP" sz="2400" b="1" dirty="0" err="1">
                <a:solidFill>
                  <a:prstClr val="white"/>
                </a:solidFill>
              </a:rPr>
              <a:t>accretionary</a:t>
            </a:r>
            <a:r>
              <a:rPr lang="en-US" altLang="ja-JP" sz="2400" b="1" dirty="0">
                <a:solidFill>
                  <a:prstClr val="white"/>
                </a:solidFill>
              </a:rPr>
              <a:t> wedge</a:t>
            </a:r>
            <a:endParaRPr lang="en-US" altLang="ja-JP" sz="2400" b="1" dirty="0" smtClean="0">
              <a:solidFill>
                <a:prstClr val="white"/>
              </a:solidFill>
            </a:endParaRP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rotWithShape="1">
          <a:blip r:embed="rId4"/>
          <a:srcRect l="4778" t="2309" r="4003"/>
          <a:stretch/>
        </p:blipFill>
        <p:spPr>
          <a:xfrm>
            <a:off x="179512" y="548680"/>
            <a:ext cx="5648972" cy="5772523"/>
          </a:xfrm>
          <a:prstGeom prst="rect">
            <a:avLst/>
          </a:prstGeom>
        </p:spPr>
      </p:pic>
      <p:sp>
        <p:nvSpPr>
          <p:cNvPr id="8" name="テキスト ボックス 7"/>
          <p:cNvSpPr txBox="1"/>
          <p:nvPr/>
        </p:nvSpPr>
        <p:spPr>
          <a:xfrm>
            <a:off x="5940152" y="620688"/>
            <a:ext cx="3024337" cy="3416320"/>
          </a:xfrm>
          <a:prstGeom prst="rect">
            <a:avLst/>
          </a:prstGeom>
          <a:noFill/>
        </p:spPr>
        <p:txBody>
          <a:bodyPr wrap="square" rtlCol="0">
            <a:spAutoFit/>
          </a:bodyPr>
          <a:lstStyle/>
          <a:p>
            <a:pPr marL="342900" indent="-342900">
              <a:buFont typeface="Arial"/>
              <a:buChar char="•"/>
            </a:pPr>
            <a:r>
              <a:rPr lang="en-US" altLang="ja-JP" sz="2400" dirty="0" smtClean="0">
                <a:solidFill>
                  <a:prstClr val="white"/>
                </a:solidFill>
              </a:rPr>
              <a:t>Frontal plating/ </a:t>
            </a:r>
            <a:r>
              <a:rPr lang="en-US" altLang="ja-JP" sz="2400" dirty="0" err="1" smtClean="0">
                <a:solidFill>
                  <a:prstClr val="white"/>
                </a:solidFill>
              </a:rPr>
              <a:t>underplating</a:t>
            </a:r>
            <a:endParaRPr lang="en-US" altLang="ja-JP" sz="2400" dirty="0">
              <a:solidFill>
                <a:prstClr val="white"/>
              </a:solidFill>
            </a:endParaRPr>
          </a:p>
          <a:p>
            <a:pPr marL="342900" indent="-342900">
              <a:buFont typeface="Arial"/>
              <a:buChar char="•"/>
            </a:pPr>
            <a:endParaRPr lang="en-US" altLang="ja-JP" sz="2400" dirty="0" smtClean="0">
              <a:solidFill>
                <a:prstClr val="white"/>
              </a:solidFill>
            </a:endParaRPr>
          </a:p>
          <a:p>
            <a:pPr marL="342900" indent="-342900">
              <a:buFont typeface="Arial"/>
              <a:buChar char="•"/>
            </a:pPr>
            <a:r>
              <a:rPr lang="ja-JP" altLang="en-US" sz="2400" dirty="0" smtClean="0">
                <a:solidFill>
                  <a:prstClr val="white"/>
                </a:solidFill>
              </a:rPr>
              <a:t>局所的に上昇：</a:t>
            </a:r>
            <a:r>
              <a:rPr lang="en-US" altLang="ja-JP" sz="2400" dirty="0" smtClean="0">
                <a:solidFill>
                  <a:prstClr val="white"/>
                </a:solidFill>
              </a:rPr>
              <a:t>Olympic Mountains</a:t>
            </a:r>
            <a:r>
              <a:rPr lang="ja-JP" altLang="en-US" sz="2400" dirty="0" smtClean="0">
                <a:solidFill>
                  <a:prstClr val="white"/>
                </a:solidFill>
              </a:rPr>
              <a:t>として陸上に存在</a:t>
            </a:r>
            <a:r>
              <a:rPr lang="en-US" altLang="ja-JP" sz="2400" dirty="0" smtClean="0">
                <a:solidFill>
                  <a:prstClr val="white"/>
                </a:solidFill>
              </a:rPr>
              <a:t> </a:t>
            </a:r>
          </a:p>
          <a:p>
            <a:pPr marL="800100" lvl="1" indent="-342900">
              <a:buFont typeface="Arial"/>
              <a:buChar char="•"/>
            </a:pPr>
            <a:r>
              <a:rPr lang="en-US" altLang="ja-JP" sz="2400" dirty="0" smtClean="0">
                <a:solidFill>
                  <a:prstClr val="white"/>
                </a:solidFill>
              </a:rPr>
              <a:t>Olympic </a:t>
            </a:r>
            <a:r>
              <a:rPr lang="en-US" altLang="ja-JP" sz="2400" dirty="0" err="1" smtClean="0">
                <a:solidFill>
                  <a:prstClr val="white"/>
                </a:solidFill>
              </a:rPr>
              <a:t>subduction</a:t>
            </a:r>
            <a:r>
              <a:rPr lang="en-US" altLang="ja-JP" sz="2400" dirty="0" smtClean="0">
                <a:solidFill>
                  <a:prstClr val="white"/>
                </a:solidFill>
              </a:rPr>
              <a:t> complex</a:t>
            </a: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118887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7" name="テキスト ボックス 26"/>
          <p:cNvSpPr txBox="1"/>
          <p:nvPr/>
        </p:nvSpPr>
        <p:spPr>
          <a:xfrm>
            <a:off x="251520" y="25460"/>
            <a:ext cx="7704856" cy="461665"/>
          </a:xfrm>
          <a:prstGeom prst="rect">
            <a:avLst/>
          </a:prstGeom>
          <a:noFill/>
        </p:spPr>
        <p:txBody>
          <a:bodyPr wrap="square" rtlCol="0">
            <a:spAutoFit/>
          </a:bodyPr>
          <a:lstStyle/>
          <a:p>
            <a:r>
              <a:rPr lang="en-US" altLang="ja-JP" sz="2400" b="1" dirty="0" smtClean="0">
                <a:solidFill>
                  <a:prstClr val="white"/>
                </a:solidFill>
              </a:rPr>
              <a:t>Stratigraphy – CRT, OSC</a:t>
            </a:r>
          </a:p>
        </p:txBody>
      </p:sp>
      <p:cxnSp>
        <p:nvCxnSpPr>
          <p:cNvPr id="36" name="直線コネクタ 35"/>
          <p:cNvCxnSpPr/>
          <p:nvPr/>
        </p:nvCxnSpPr>
        <p:spPr>
          <a:xfrm>
            <a:off x="107504" y="404664"/>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07504" y="6453336"/>
            <a:ext cx="8856984" cy="0"/>
          </a:xfrm>
          <a:prstGeom prst="line">
            <a:avLst/>
          </a:prstGeom>
          <a:ln w="6350">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6772735" y="6516052"/>
            <a:ext cx="2263761" cy="369332"/>
          </a:xfrm>
          <a:prstGeom prst="rect">
            <a:avLst/>
          </a:prstGeom>
        </p:spPr>
        <p:txBody>
          <a:bodyPr wrap="none">
            <a:spAutoFit/>
          </a:bodyPr>
          <a:lstStyle/>
          <a:p>
            <a:r>
              <a:rPr lang="ja-JP" altLang="en-US" b="1" dirty="0" smtClean="0">
                <a:solidFill>
                  <a:prstClr val="white">
                    <a:lumMod val="50000"/>
                  </a:prstClr>
                </a:solidFill>
              </a:rPr>
              <a:t>変動帯テクトニクス</a:t>
            </a:r>
            <a:endParaRPr lang="zh-CN" altLang="en-US" b="1" dirty="0">
              <a:solidFill>
                <a:prstClr val="white">
                  <a:lumMod val="50000"/>
                </a:prstClr>
              </a:solidFill>
            </a:endParaRPr>
          </a:p>
        </p:txBody>
      </p:sp>
      <p:sp>
        <p:nvSpPr>
          <p:cNvPr id="2" name="正方形/長方形 1"/>
          <p:cNvSpPr/>
          <p:nvPr/>
        </p:nvSpPr>
        <p:spPr>
          <a:xfrm>
            <a:off x="2339752" y="1340768"/>
            <a:ext cx="1764196" cy="187220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5" name="直線コネクタ 4"/>
          <p:cNvCxnSpPr/>
          <p:nvPr/>
        </p:nvCxnSpPr>
        <p:spPr>
          <a:xfrm flipV="1">
            <a:off x="2339752" y="787373"/>
            <a:ext cx="959538" cy="55339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2339752" y="3212976"/>
            <a:ext cx="959538" cy="2736304"/>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572000" y="620688"/>
            <a:ext cx="4392489" cy="5262979"/>
          </a:xfrm>
          <a:prstGeom prst="rect">
            <a:avLst/>
          </a:prstGeom>
          <a:noFill/>
        </p:spPr>
        <p:txBody>
          <a:bodyPr wrap="square" rtlCol="0">
            <a:spAutoFit/>
          </a:bodyPr>
          <a:lstStyle/>
          <a:p>
            <a:pPr marL="342900" indent="-342900">
              <a:buFont typeface="Arial"/>
              <a:buChar char="•"/>
            </a:pPr>
            <a:r>
              <a:rPr lang="en-US" altLang="ja-JP" sz="2400" dirty="0" smtClean="0">
                <a:solidFill>
                  <a:prstClr val="white"/>
                </a:solidFill>
              </a:rPr>
              <a:t>Coast Range </a:t>
            </a:r>
            <a:r>
              <a:rPr lang="en-US" altLang="ja-JP" sz="2400" dirty="0" err="1" smtClean="0">
                <a:solidFill>
                  <a:prstClr val="white"/>
                </a:solidFill>
              </a:rPr>
              <a:t>terrane</a:t>
            </a:r>
            <a:endParaRPr lang="en-US" altLang="ja-JP" sz="2400" dirty="0" smtClean="0">
              <a:solidFill>
                <a:prstClr val="white"/>
              </a:solidFill>
            </a:endParaRPr>
          </a:p>
          <a:p>
            <a:pPr marL="800100" lvl="1" indent="-342900">
              <a:buFont typeface="Arial"/>
              <a:buChar char="•"/>
            </a:pPr>
            <a:r>
              <a:rPr lang="en-US" altLang="ja-JP" sz="2400" dirty="0" smtClean="0">
                <a:solidFill>
                  <a:prstClr val="white"/>
                </a:solidFill>
              </a:rPr>
              <a:t>Crescent Formation</a:t>
            </a:r>
          </a:p>
          <a:p>
            <a:pPr marL="1257300" lvl="2" indent="-342900">
              <a:buFont typeface="Arial"/>
              <a:buChar char="•"/>
            </a:pPr>
            <a:r>
              <a:rPr lang="ja-JP" altLang="en-US" sz="2400" dirty="0" smtClean="0">
                <a:solidFill>
                  <a:prstClr val="white"/>
                </a:solidFill>
              </a:rPr>
              <a:t>主に玄武岩</a:t>
            </a:r>
            <a:endParaRPr lang="en-US" altLang="ja-JP" sz="2400" dirty="0" smtClean="0">
              <a:solidFill>
                <a:prstClr val="white"/>
              </a:solidFill>
            </a:endParaRPr>
          </a:p>
          <a:p>
            <a:pPr marL="1257300" lvl="2" indent="-342900">
              <a:buFont typeface="Arial"/>
              <a:buChar char="•"/>
            </a:pPr>
            <a:r>
              <a:rPr lang="ja-JP" altLang="en-US" sz="2400" dirty="0" smtClean="0">
                <a:solidFill>
                  <a:prstClr val="white"/>
                </a:solidFill>
              </a:rPr>
              <a:t>他に緑輝岩の脈、石灰岩、泥岩</a:t>
            </a:r>
            <a:endParaRPr lang="en-US" altLang="ja-JP" sz="2400" dirty="0" smtClean="0">
              <a:solidFill>
                <a:prstClr val="white"/>
              </a:solidFill>
            </a:endParaRPr>
          </a:p>
          <a:p>
            <a:pPr marL="1257300" lvl="2" indent="-342900">
              <a:buFont typeface="Arial"/>
              <a:buChar char="•"/>
            </a:pPr>
            <a:r>
              <a:rPr lang="en-US" altLang="ja-JP" sz="2400" dirty="0" smtClean="0">
                <a:solidFill>
                  <a:prstClr val="white"/>
                </a:solidFill>
              </a:rPr>
              <a:t>2−15km</a:t>
            </a:r>
          </a:p>
          <a:p>
            <a:pPr marL="800100" lvl="1" indent="-342900">
              <a:buFont typeface="Arial"/>
              <a:buChar char="•"/>
            </a:pPr>
            <a:r>
              <a:rPr lang="en-US" altLang="ja-JP" sz="2400" dirty="0" smtClean="0">
                <a:solidFill>
                  <a:prstClr val="white"/>
                </a:solidFill>
              </a:rPr>
              <a:t>Peripheral sequence</a:t>
            </a:r>
          </a:p>
          <a:p>
            <a:pPr marL="1257300" lvl="2" indent="-342900">
              <a:buFont typeface="Arial"/>
              <a:buChar char="•"/>
            </a:pPr>
            <a:r>
              <a:rPr lang="ja-JP" altLang="en-US" sz="2400" dirty="0" smtClean="0">
                <a:solidFill>
                  <a:prstClr val="white"/>
                </a:solidFill>
              </a:rPr>
              <a:t>海洋砕屑性堆積岩</a:t>
            </a:r>
            <a:endParaRPr lang="en-US" altLang="ja-JP" sz="2400" dirty="0" smtClean="0">
              <a:solidFill>
                <a:prstClr val="white"/>
              </a:solidFill>
            </a:endParaRPr>
          </a:p>
          <a:p>
            <a:pPr marL="1257300" lvl="2" indent="-342900">
              <a:buFont typeface="Arial"/>
              <a:buChar char="•"/>
            </a:pPr>
            <a:r>
              <a:rPr lang="en-US" altLang="ja-JP" sz="2400" dirty="0" smtClean="0">
                <a:solidFill>
                  <a:prstClr val="white"/>
                </a:solidFill>
              </a:rPr>
              <a:t>~6km</a:t>
            </a:r>
          </a:p>
          <a:p>
            <a:pPr marL="342900" indent="-342900">
              <a:buFont typeface="Arial"/>
              <a:buChar char="•"/>
            </a:pPr>
            <a:r>
              <a:rPr lang="en-US" altLang="ja-JP" sz="2400" dirty="0" smtClean="0">
                <a:solidFill>
                  <a:prstClr val="white"/>
                </a:solidFill>
              </a:rPr>
              <a:t>Olympic </a:t>
            </a:r>
            <a:r>
              <a:rPr lang="en-US" altLang="ja-JP" sz="2400" dirty="0" err="1" smtClean="0">
                <a:solidFill>
                  <a:prstClr val="white"/>
                </a:solidFill>
              </a:rPr>
              <a:t>subduction</a:t>
            </a:r>
            <a:r>
              <a:rPr lang="en-US" altLang="ja-JP" sz="2400" dirty="0" smtClean="0">
                <a:solidFill>
                  <a:prstClr val="white"/>
                </a:solidFill>
              </a:rPr>
              <a:t> complex</a:t>
            </a:r>
          </a:p>
          <a:p>
            <a:pPr marL="800100" lvl="1" indent="-342900">
              <a:buFont typeface="Arial"/>
              <a:buChar char="•"/>
            </a:pPr>
            <a:r>
              <a:rPr lang="en-US" altLang="ja-JP" sz="2400" dirty="0" smtClean="0">
                <a:solidFill>
                  <a:prstClr val="white"/>
                </a:solidFill>
              </a:rPr>
              <a:t>CRT</a:t>
            </a:r>
            <a:r>
              <a:rPr lang="ja-JP" altLang="en-US" sz="2400" dirty="0" smtClean="0">
                <a:solidFill>
                  <a:prstClr val="white"/>
                </a:solidFill>
              </a:rPr>
              <a:t>とは</a:t>
            </a:r>
            <a:r>
              <a:rPr lang="en-US" altLang="ja-JP" sz="2400" dirty="0" smtClean="0">
                <a:solidFill>
                  <a:prstClr val="white"/>
                </a:solidFill>
              </a:rPr>
              <a:t> Hurricane-Ridge</a:t>
            </a:r>
            <a:r>
              <a:rPr lang="ja-JP" altLang="en-US" sz="2400" dirty="0" smtClean="0">
                <a:solidFill>
                  <a:prstClr val="white"/>
                </a:solidFill>
              </a:rPr>
              <a:t>断層により隔絶</a:t>
            </a:r>
            <a:endParaRPr lang="en-US" altLang="ja-JP" sz="2400" dirty="0" smtClean="0">
              <a:solidFill>
                <a:prstClr val="white"/>
              </a:solidFill>
            </a:endParaRPr>
          </a:p>
          <a:p>
            <a:pPr marL="800100" lvl="1" indent="-342900">
              <a:buFont typeface="Arial"/>
              <a:buChar char="•"/>
            </a:pPr>
            <a:r>
              <a:rPr lang="ja-JP" altLang="en-US" sz="2400" dirty="0" smtClean="0">
                <a:solidFill>
                  <a:prstClr val="white"/>
                </a:solidFill>
              </a:rPr>
              <a:t>主に砂岩・泥岩</a:t>
            </a:r>
            <a:endParaRPr lang="en-US" altLang="ja-JP" sz="2400" dirty="0" smtClean="0">
              <a:solidFill>
                <a:prstClr val="white"/>
              </a:solidFill>
            </a:endParaRPr>
          </a:p>
          <a:p>
            <a:pPr marL="800100" lvl="1" indent="-342900">
              <a:buFont typeface="Arial"/>
              <a:buChar char="•"/>
            </a:pPr>
            <a:r>
              <a:rPr lang="ja-JP" altLang="en-US" sz="2400" dirty="0" smtClean="0">
                <a:solidFill>
                  <a:prstClr val="white"/>
                </a:solidFill>
              </a:rPr>
              <a:t>一部に玄武岩</a:t>
            </a:r>
            <a:endParaRPr lang="en-US" altLang="ja-JP" sz="2400" dirty="0" smtClean="0">
              <a:solidFill>
                <a:prstClr val="white"/>
              </a:solidFill>
            </a:endParaRPr>
          </a:p>
        </p:txBody>
      </p:sp>
      <p:pic>
        <p:nvPicPr>
          <p:cNvPr id="4" name="図 3"/>
          <p:cNvPicPr>
            <a:picLocks noChangeAspect="1"/>
          </p:cNvPicPr>
          <p:nvPr/>
        </p:nvPicPr>
        <p:blipFill rotWithShape="1">
          <a:blip r:embed="rId4"/>
          <a:srcRect t="1661"/>
          <a:stretch/>
        </p:blipFill>
        <p:spPr>
          <a:xfrm>
            <a:off x="179512" y="496402"/>
            <a:ext cx="4248472" cy="6217582"/>
          </a:xfrm>
          <a:prstGeom prst="rect">
            <a:avLst/>
          </a:prstGeom>
        </p:spPr>
      </p:pic>
      <p:pic>
        <p:nvPicPr>
          <p:cNvPr id="6" name="図 5"/>
          <p:cNvPicPr>
            <a:picLocks noChangeAspect="1"/>
          </p:cNvPicPr>
          <p:nvPr/>
        </p:nvPicPr>
        <p:blipFill rotWithShape="1">
          <a:blip r:embed="rId5"/>
          <a:srcRect l="2273" t="6671" r="1800" b="3647"/>
          <a:stretch/>
        </p:blipFill>
        <p:spPr>
          <a:xfrm>
            <a:off x="1907704" y="3284984"/>
            <a:ext cx="7148798" cy="3153231"/>
          </a:xfrm>
          <a:prstGeom prst="rect">
            <a:avLst/>
          </a:prstGeom>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9686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4.2|17.3|4.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ユーザー定義 1">
      <a:majorFont>
        <a:latin typeface="Calibri"/>
        <a:ea typeface="メイリオ"/>
        <a:cs typeface=""/>
      </a:majorFont>
      <a:minorFont>
        <a:latin typeface="Calibri"/>
        <a:ea typeface="メイリオ"/>
        <a:cs typeface=""/>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spPr>
      <a:bodyPr wrap="square" rtlCol="0">
        <a:spAutoFit/>
      </a:bodyPr>
      <a:lstStyle>
        <a:defPPr>
          <a:defRPr kumimoji="1" sz="2400"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12944</TotalTime>
  <Words>2205</Words>
  <Application>Microsoft Macintosh PowerPoint</Application>
  <PresentationFormat>画面に合わせる (4:3)</PresentationFormat>
  <Paragraphs>445</Paragraphs>
  <Slides>48</Slides>
  <Notes>41</Notes>
  <HiddenSlides>2</HiddenSlides>
  <MMClips>3</MMClips>
  <ScaleCrop>false</ScaleCrop>
  <HeadingPairs>
    <vt:vector size="4" baseType="variant">
      <vt:variant>
        <vt:lpstr>デザイン テンプレート</vt:lpstr>
      </vt:variant>
      <vt:variant>
        <vt:i4>1</vt:i4>
      </vt:variant>
      <vt:variant>
        <vt:lpstr>スライド タイトル</vt:lpstr>
      </vt:variant>
      <vt:variant>
        <vt:i4>48</vt:i4>
      </vt:variant>
    </vt:vector>
  </HeadingPairs>
  <TitlesOfParts>
    <vt:vector size="49" baseType="lpstr">
      <vt:lpstr>アース</vt:lpstr>
      <vt:lpstr>スライド 1</vt:lpstr>
      <vt:lpstr>スライド 2</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satoken</dc:creator>
  <cp:lastModifiedBy>利根川 恭子</cp:lastModifiedBy>
  <cp:revision>477</cp:revision>
  <dcterms:created xsi:type="dcterms:W3CDTF">2013-05-08T07:14:49Z</dcterms:created>
  <dcterms:modified xsi:type="dcterms:W3CDTF">2013-05-08T07:15:11Z</dcterms:modified>
</cp:coreProperties>
</file>